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7.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6.xml" ContentType="application/vnd.openxmlformats-officedocument.presentationml.slide+xml"/>
  <Override PartName="/ppt/slides/slide1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7" r:id="rId2"/>
    <p:sldId id="355" r:id="rId3"/>
    <p:sldId id="318" r:id="rId4"/>
    <p:sldId id="389" r:id="rId5"/>
    <p:sldId id="390" r:id="rId6"/>
    <p:sldId id="414" r:id="rId7"/>
    <p:sldId id="415" r:id="rId8"/>
    <p:sldId id="391" r:id="rId9"/>
    <p:sldId id="392" r:id="rId10"/>
    <p:sldId id="395" r:id="rId11"/>
    <p:sldId id="393" r:id="rId12"/>
    <p:sldId id="394" r:id="rId13"/>
    <p:sldId id="396" r:id="rId14"/>
    <p:sldId id="397" r:id="rId15"/>
    <p:sldId id="398" r:id="rId16"/>
    <p:sldId id="399" r:id="rId17"/>
    <p:sldId id="400" r:id="rId18"/>
    <p:sldId id="401" r:id="rId19"/>
    <p:sldId id="402" r:id="rId20"/>
    <p:sldId id="403" r:id="rId21"/>
    <p:sldId id="404" r:id="rId22"/>
    <p:sldId id="405" r:id="rId23"/>
    <p:sldId id="407" r:id="rId24"/>
    <p:sldId id="406" r:id="rId25"/>
    <p:sldId id="408" r:id="rId26"/>
    <p:sldId id="411" r:id="rId27"/>
    <p:sldId id="412" r:id="rId28"/>
    <p:sldId id="413" r:id="rId29"/>
    <p:sldId id="362" r:id="rId30"/>
    <p:sldId id="312" r:id="rId31"/>
  </p:sldIdLst>
  <p:sldSz cx="9144000" cy="6858000" type="screen4x3"/>
  <p:notesSz cx="6858000" cy="9144000"/>
  <p:defaultTextStyle>
    <a:defPPr>
      <a:defRPr lang="en-US"/>
    </a:defPPr>
    <a:lvl1pPr algn="l" rtl="0" fontAlgn="base">
      <a:spcBef>
        <a:spcPct val="0"/>
      </a:spcBef>
      <a:spcAft>
        <a:spcPct val="0"/>
      </a:spcAft>
      <a:defRPr b="1" i="1" kern="1200">
        <a:solidFill>
          <a:schemeClr val="tx1"/>
        </a:solidFill>
        <a:latin typeface=".VnTimeH" pitchFamily="34" charset="0"/>
        <a:ea typeface="+mn-ea"/>
        <a:cs typeface="Arial" charset="0"/>
      </a:defRPr>
    </a:lvl1pPr>
    <a:lvl2pPr marL="457200" algn="l" rtl="0" fontAlgn="base">
      <a:spcBef>
        <a:spcPct val="0"/>
      </a:spcBef>
      <a:spcAft>
        <a:spcPct val="0"/>
      </a:spcAft>
      <a:defRPr b="1" i="1" kern="1200">
        <a:solidFill>
          <a:schemeClr val="tx1"/>
        </a:solidFill>
        <a:latin typeface=".VnTimeH" pitchFamily="34" charset="0"/>
        <a:ea typeface="+mn-ea"/>
        <a:cs typeface="Arial" charset="0"/>
      </a:defRPr>
    </a:lvl2pPr>
    <a:lvl3pPr marL="914400" algn="l" rtl="0" fontAlgn="base">
      <a:spcBef>
        <a:spcPct val="0"/>
      </a:spcBef>
      <a:spcAft>
        <a:spcPct val="0"/>
      </a:spcAft>
      <a:defRPr b="1" i="1" kern="1200">
        <a:solidFill>
          <a:schemeClr val="tx1"/>
        </a:solidFill>
        <a:latin typeface=".VnTimeH" pitchFamily="34" charset="0"/>
        <a:ea typeface="+mn-ea"/>
        <a:cs typeface="Arial" charset="0"/>
      </a:defRPr>
    </a:lvl3pPr>
    <a:lvl4pPr marL="1371600" algn="l" rtl="0" fontAlgn="base">
      <a:spcBef>
        <a:spcPct val="0"/>
      </a:spcBef>
      <a:spcAft>
        <a:spcPct val="0"/>
      </a:spcAft>
      <a:defRPr b="1" i="1" kern="1200">
        <a:solidFill>
          <a:schemeClr val="tx1"/>
        </a:solidFill>
        <a:latin typeface=".VnTimeH" pitchFamily="34" charset="0"/>
        <a:ea typeface="+mn-ea"/>
        <a:cs typeface="Arial" charset="0"/>
      </a:defRPr>
    </a:lvl4pPr>
    <a:lvl5pPr marL="1828800" algn="l" rtl="0" fontAlgn="base">
      <a:spcBef>
        <a:spcPct val="0"/>
      </a:spcBef>
      <a:spcAft>
        <a:spcPct val="0"/>
      </a:spcAft>
      <a:defRPr b="1" i="1" kern="1200">
        <a:solidFill>
          <a:schemeClr val="tx1"/>
        </a:solidFill>
        <a:latin typeface=".VnTimeH" pitchFamily="34" charset="0"/>
        <a:ea typeface="+mn-ea"/>
        <a:cs typeface="Arial" charset="0"/>
      </a:defRPr>
    </a:lvl5pPr>
    <a:lvl6pPr marL="2286000" algn="l" defTabSz="914400" rtl="0" eaLnBrk="1" latinLnBrk="0" hangingPunct="1">
      <a:defRPr b="1" i="1" kern="1200">
        <a:solidFill>
          <a:schemeClr val="tx1"/>
        </a:solidFill>
        <a:latin typeface=".VnTimeH" pitchFamily="34" charset="0"/>
        <a:ea typeface="+mn-ea"/>
        <a:cs typeface="Arial" charset="0"/>
      </a:defRPr>
    </a:lvl6pPr>
    <a:lvl7pPr marL="2743200" algn="l" defTabSz="914400" rtl="0" eaLnBrk="1" latinLnBrk="0" hangingPunct="1">
      <a:defRPr b="1" i="1" kern="1200">
        <a:solidFill>
          <a:schemeClr val="tx1"/>
        </a:solidFill>
        <a:latin typeface=".VnTimeH" pitchFamily="34" charset="0"/>
        <a:ea typeface="+mn-ea"/>
        <a:cs typeface="Arial" charset="0"/>
      </a:defRPr>
    </a:lvl7pPr>
    <a:lvl8pPr marL="3200400" algn="l" defTabSz="914400" rtl="0" eaLnBrk="1" latinLnBrk="0" hangingPunct="1">
      <a:defRPr b="1" i="1" kern="1200">
        <a:solidFill>
          <a:schemeClr val="tx1"/>
        </a:solidFill>
        <a:latin typeface=".VnTimeH" pitchFamily="34" charset="0"/>
        <a:ea typeface="+mn-ea"/>
        <a:cs typeface="Arial" charset="0"/>
      </a:defRPr>
    </a:lvl8pPr>
    <a:lvl9pPr marL="3657600" algn="l" defTabSz="914400" rtl="0" eaLnBrk="1" latinLnBrk="0" hangingPunct="1">
      <a:defRPr b="1" i="1" kern="1200">
        <a:solidFill>
          <a:schemeClr val="tx1"/>
        </a:solidFill>
        <a:latin typeface=".VnTimeH"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FF0000"/>
    <a:srgbClr val="6666FF"/>
    <a:srgbClr val="0066FF"/>
    <a:srgbClr val="0000FF"/>
    <a:srgbClr val="FFFF99"/>
    <a:srgbClr val="660066"/>
    <a:srgbClr val="FEA0E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595" autoAdjust="0"/>
  </p:normalViewPr>
  <p:slideViewPr>
    <p:cSldViewPr>
      <p:cViewPr varScale="1">
        <p:scale>
          <a:sx n="73" d="100"/>
          <a:sy n="73" d="100"/>
        </p:scale>
        <p:origin x="-43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lvl1pPr>
          </a:lstStyle>
          <a:p>
            <a:pPr>
              <a:defRPr/>
            </a:pPr>
            <a:endParaRPr lang="en-US"/>
          </a:p>
        </p:txBody>
      </p:sp>
      <p:sp>
        <p:nvSpPr>
          <p:cNvPr id="78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lvl1pPr>
          </a:lstStyle>
          <a:p>
            <a:pPr>
              <a:defRPr/>
            </a:pPr>
            <a:fld id="{A841C645-0560-48C7-931E-4735CFC62273}" type="datetimeFigureOut">
              <a:rPr lang="en-US"/>
              <a:pPr>
                <a:defRPr/>
              </a:pPr>
              <a:t>29/12/2015</a:t>
            </a:fld>
            <a:endParaRPr lang="en-US"/>
          </a:p>
        </p:txBody>
      </p:sp>
      <p:sp>
        <p:nvSpPr>
          <p:cNvPr id="78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lvl1pPr>
          </a:lstStyle>
          <a:p>
            <a:pPr>
              <a:defRPr/>
            </a:pPr>
            <a:endParaRPr lang="en-US"/>
          </a:p>
        </p:txBody>
      </p:sp>
      <p:sp>
        <p:nvSpPr>
          <p:cNvPr id="78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lvl1pPr>
          </a:lstStyle>
          <a:p>
            <a:pPr>
              <a:defRPr/>
            </a:pPr>
            <a:fld id="{1052E6EF-7C37-46D0-82A8-22B9953C6CB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en-US"/>
          </a:p>
        </p:txBody>
      </p:sp>
      <p:sp>
        <p:nvSpPr>
          <p:cNvPr id="5017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018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018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en-US"/>
          </a:p>
        </p:txBody>
      </p:sp>
      <p:sp>
        <p:nvSpPr>
          <p:cNvPr id="5018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94C50152-372D-4400-B4EC-71C0B315157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E5F07C-BC22-4575-87A0-DB79ACEAB93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1405C8-A905-478C-9175-018A7BEF279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DB906B-4B2B-4F9E-A726-439E3FC5DF8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vi-VN"/>
          </a:p>
        </p:txBody>
      </p:sp>
      <p:sp>
        <p:nvSpPr>
          <p:cNvPr id="3" name="SmartArt Placeholder 2"/>
          <p:cNvSpPr>
            <a:spLocks noGrp="1"/>
          </p:cNvSpPr>
          <p:nvPr>
            <p:ph type="dgm" idx="1"/>
          </p:nvPr>
        </p:nvSpPr>
        <p:spPr>
          <a:xfrm>
            <a:off x="457200" y="1600200"/>
            <a:ext cx="8229600" cy="4525963"/>
          </a:xfrm>
        </p:spPr>
        <p:txBody>
          <a:bodyPr/>
          <a:lstStyle/>
          <a:p>
            <a:pPr lvl="0"/>
            <a:endParaRPr lang="vi-VN"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26FD2F-3F85-47B9-BC3F-053CEA41454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1B2679-6F54-45A5-8E77-9BC5B8702EE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8976E5-2E31-41EE-B366-097050566CA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8298C1-B172-4C38-8B8A-EE019085BCF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359D263-FA93-47A8-91F0-C0792C133CB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D395CB0-3B39-461C-8409-3E2EB3794E2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14A5D18-F6AB-4172-8D01-F9EA1223C1C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335E4F-7323-462C-A359-64DD5EC6B3A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7E36A6D-5075-414D-A414-C318BEB38FF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i="0">
                <a:latin typeface="+mn-lt"/>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i="0">
                <a:latin typeface="+mn-lt"/>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0">
                <a:latin typeface="+mn-lt"/>
                <a:cs typeface="+mn-cs"/>
              </a:defRPr>
            </a:lvl1pPr>
          </a:lstStyle>
          <a:p>
            <a:pPr>
              <a:defRPr/>
            </a:pPr>
            <a:fld id="{7D276E5A-62B3-4DF5-8C3B-E36DE7DB42A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13" name="Line 4"/>
          <p:cNvSpPr>
            <a:spLocks noChangeShapeType="1"/>
          </p:cNvSpPr>
          <p:nvPr/>
        </p:nvSpPr>
        <p:spPr bwMode="auto">
          <a:xfrm>
            <a:off x="0" y="1676400"/>
            <a:ext cx="0" cy="0"/>
          </a:xfrm>
          <a:prstGeom prst="line">
            <a:avLst/>
          </a:prstGeom>
          <a:noFill/>
          <a:ln w="9525">
            <a:solidFill>
              <a:schemeClr val="tx1"/>
            </a:solidFill>
            <a:round/>
            <a:headEnd/>
            <a:tailEnd/>
          </a:ln>
        </p:spPr>
        <p:txBody>
          <a:bodyPr/>
          <a:lstStyle/>
          <a:p>
            <a:endParaRPr lang="en-US"/>
          </a:p>
        </p:txBody>
      </p:sp>
      <p:sp>
        <p:nvSpPr>
          <p:cNvPr id="47114" name="Text Box 6"/>
          <p:cNvSpPr txBox="1">
            <a:spLocks noChangeArrowheads="1"/>
          </p:cNvSpPr>
          <p:nvPr/>
        </p:nvSpPr>
        <p:spPr bwMode="auto">
          <a:xfrm>
            <a:off x="365125" y="4837113"/>
            <a:ext cx="184150" cy="366712"/>
          </a:xfrm>
          <a:prstGeom prst="rect">
            <a:avLst/>
          </a:prstGeom>
          <a:noFill/>
          <a:ln w="12700" cap="sq">
            <a:noFill/>
            <a:miter lim="800000"/>
            <a:headEnd type="none" w="sm" len="sm"/>
            <a:tailEnd type="none" w="sm" len="sm"/>
          </a:ln>
        </p:spPr>
        <p:txBody>
          <a:bodyPr wrap="none">
            <a:spAutoFit/>
          </a:bodyPr>
          <a:lstStyle/>
          <a:p>
            <a:pPr eaLnBrk="0" hangingPunct="0"/>
            <a:endParaRPr lang="vi-VN" b="0" i="0">
              <a:latin typeface="Arial" charset="0"/>
            </a:endParaRPr>
          </a:p>
        </p:txBody>
      </p:sp>
      <p:graphicFrame>
        <p:nvGraphicFramePr>
          <p:cNvPr id="47112" name="Object 8"/>
          <p:cNvGraphicFramePr>
            <a:graphicFrameLocks noChangeAspect="1"/>
          </p:cNvGraphicFramePr>
          <p:nvPr/>
        </p:nvGraphicFramePr>
        <p:xfrm>
          <a:off x="228600" y="3657600"/>
          <a:ext cx="4419600" cy="3200400"/>
        </p:xfrm>
        <a:graphic>
          <a:graphicData uri="http://schemas.openxmlformats.org/presentationml/2006/ole">
            <p:oleObj spid="_x0000_s47112" name="Clip" r:id="rId3" imgW="1792800" imgH="1587240" progId="">
              <p:embed/>
            </p:oleObj>
          </a:graphicData>
        </a:graphic>
      </p:graphicFrame>
      <p:sp>
        <p:nvSpPr>
          <p:cNvPr id="47115" name="Title 10"/>
          <p:cNvSpPr>
            <a:spLocks noGrp="1"/>
          </p:cNvSpPr>
          <p:nvPr>
            <p:ph type="ctrTitle"/>
          </p:nvPr>
        </p:nvSpPr>
        <p:spPr>
          <a:xfrm>
            <a:off x="304800" y="838200"/>
            <a:ext cx="8686800" cy="2762250"/>
          </a:xfrm>
        </p:spPr>
        <p:txBody>
          <a:bodyPr/>
          <a:lstStyle/>
          <a:p>
            <a:pPr eaLnBrk="1" hangingPunct="1"/>
            <a:r>
              <a:rPr lang="en-US" b="1" smtClean="0">
                <a:solidFill>
                  <a:srgbClr val="C00000"/>
                </a:solidFill>
                <a:latin typeface="Times New Roman" pitchFamily="18" charset="0"/>
                <a:cs typeface="Times New Roman" pitchFamily="18" charset="0"/>
              </a:rPr>
              <a:t>XÁC ĐỊNH CHỈ SỐ CCHC CỦA CÁC SỞ, BAN, NGÀNH</a:t>
            </a:r>
            <a:br>
              <a:rPr lang="en-US" b="1" smtClean="0">
                <a:solidFill>
                  <a:srgbClr val="C00000"/>
                </a:solidFill>
                <a:latin typeface="Times New Roman" pitchFamily="18" charset="0"/>
                <a:cs typeface="Times New Roman" pitchFamily="18" charset="0"/>
              </a:rPr>
            </a:br>
            <a:r>
              <a:rPr lang="en-US" b="1" smtClean="0">
                <a:solidFill>
                  <a:srgbClr val="C00000"/>
                </a:solidFill>
                <a:latin typeface="Times New Roman" pitchFamily="18" charset="0"/>
                <a:cs typeface="Times New Roman" pitchFamily="18" charset="0"/>
              </a:rPr>
              <a:t>CỦA TỈNH ĐỒNG NAI</a:t>
            </a:r>
            <a:br>
              <a:rPr lang="en-US" b="1" smtClean="0">
                <a:solidFill>
                  <a:srgbClr val="C00000"/>
                </a:solidFill>
                <a:latin typeface="Times New Roman" pitchFamily="18" charset="0"/>
                <a:cs typeface="Times New Roman" pitchFamily="18" charset="0"/>
              </a:rPr>
            </a:br>
            <a:r>
              <a:rPr lang="en-US" sz="3200" b="1" smtClean="0">
                <a:solidFill>
                  <a:srgbClr val="C00000"/>
                </a:solidFill>
                <a:latin typeface="Times New Roman" pitchFamily="18" charset="0"/>
                <a:cs typeface="Times New Roman" pitchFamily="18" charset="0"/>
              </a:rPr>
              <a:t>(Hội nghị, tháng 12/2015)</a:t>
            </a:r>
            <a:endParaRPr lang="en-US" sz="3200" smtClean="0">
              <a:solidFill>
                <a:srgbClr val="C00000"/>
              </a:solidFill>
              <a:latin typeface="Times New Roman" pitchFamily="18" charset="0"/>
              <a:cs typeface="Times New Roman" pitchFamily="18" charset="0"/>
            </a:endParaRPr>
          </a:p>
        </p:txBody>
      </p:sp>
      <p:sp>
        <p:nvSpPr>
          <p:cNvPr id="47116" name="Subtitle 12"/>
          <p:cNvSpPr>
            <a:spLocks noGrp="1"/>
          </p:cNvSpPr>
          <p:nvPr>
            <p:ph type="subTitle" idx="1"/>
          </p:nvPr>
        </p:nvSpPr>
        <p:spPr>
          <a:xfrm>
            <a:off x="4419600" y="5029200"/>
            <a:ext cx="4724400" cy="1447800"/>
          </a:xfrm>
        </p:spPr>
        <p:txBody>
          <a:bodyPr/>
          <a:lstStyle/>
          <a:p>
            <a:pPr eaLnBrk="1" hangingPunct="1"/>
            <a:endParaRPr lang="en-US" sz="1800" b="1" smtClean="0">
              <a:solidFill>
                <a:srgbClr val="FF0000"/>
              </a:solidFill>
            </a:endParaRPr>
          </a:p>
          <a:p>
            <a:pPr eaLnBrk="1" hangingPunct="1"/>
            <a:r>
              <a:rPr lang="en-US" sz="1800" b="1" smtClean="0">
                <a:solidFill>
                  <a:srgbClr val="FF0000"/>
                </a:solidFill>
              </a:rPr>
              <a:t>Phòng Cải cách hành chính</a:t>
            </a:r>
          </a:p>
          <a:p>
            <a:pPr eaLnBrk="1" hangingPunct="1"/>
            <a:r>
              <a:rPr lang="en-US" sz="1800" b="1" smtClean="0">
                <a:solidFill>
                  <a:srgbClr val="FF0000"/>
                </a:solidFill>
              </a:rPr>
              <a:t>Sở Nội vụ</a:t>
            </a:r>
            <a:endParaRPr lang="vi-VN" sz="1800" b="1" smtClean="0">
              <a:solidFill>
                <a:srgbClr val="FF0000"/>
              </a:solidFill>
            </a:endParaRPr>
          </a:p>
        </p:txBody>
      </p:sp>
      <p:sp>
        <p:nvSpPr>
          <p:cNvPr id="8" name="Slide Number Placeholder 7"/>
          <p:cNvSpPr>
            <a:spLocks noGrp="1"/>
          </p:cNvSpPr>
          <p:nvPr>
            <p:ph type="sldNum" sz="quarter" idx="12"/>
          </p:nvPr>
        </p:nvSpPr>
        <p:spPr/>
        <p:txBody>
          <a:bodyPr/>
          <a:lstStyle/>
          <a:p>
            <a:pPr>
              <a:defRPr/>
            </a:pPr>
            <a:fld id="{C88B98C9-2034-400F-AFC2-2184882A4DC2}" type="slidenum">
              <a:rPr lang="en-US" smtClean="0"/>
              <a:pPr>
                <a:defRPr/>
              </a:pPr>
              <a:t>1</a:t>
            </a:fld>
            <a:endParaRPr lang="en-US"/>
          </a:p>
        </p:txBody>
      </p:sp>
    </p:spTree>
  </p:cSld>
  <p:clrMapOvr>
    <a:masterClrMapping/>
  </p:clrMapOvr>
  <p:transition spd="med">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6322" name="Content Placeholder 2"/>
          <p:cNvSpPr>
            <a:spLocks noGrp="1"/>
          </p:cNvSpPr>
          <p:nvPr>
            <p:ph idx="4294967295"/>
          </p:nvPr>
        </p:nvSpPr>
        <p:spPr>
          <a:xfrm>
            <a:off x="304800" y="990600"/>
            <a:ext cx="8610600" cy="5638800"/>
          </a:xfrm>
        </p:spPr>
        <p:txBody>
          <a:bodyPr/>
          <a:lstStyle/>
          <a:p>
            <a:pPr marL="609600" indent="-609600" eaLnBrk="1" hangingPunct="1">
              <a:buFontTx/>
              <a:buNone/>
            </a:pPr>
            <a:r>
              <a:rPr lang="en-US" b="1" smtClean="0">
                <a:latin typeface="Times New Roman" pitchFamily="18" charset="0"/>
              </a:rPr>
              <a:t>	- </a:t>
            </a:r>
            <a:r>
              <a:rPr lang="vi-VN" b="1" smtClean="0">
                <a:latin typeface="Times New Roman" pitchFamily="18" charset="0"/>
              </a:rPr>
              <a:t>TCTP 1.1.2:</a:t>
            </a:r>
            <a:r>
              <a:rPr lang="en-US" smtClean="0">
                <a:latin typeface="Times New Roman" pitchFamily="18" charset="0"/>
              </a:rPr>
              <a:t> </a:t>
            </a:r>
          </a:p>
          <a:p>
            <a:pPr marL="609600" indent="-609600" eaLnBrk="1" hangingPunct="1">
              <a:buFontTx/>
              <a:buNone/>
            </a:pPr>
            <a:r>
              <a:rPr lang="en-US" smtClean="0">
                <a:latin typeface="Times New Roman" pitchFamily="18" charset="0"/>
              </a:rPr>
              <a:t>	</a:t>
            </a:r>
            <a:r>
              <a:rPr lang="en-US" b="1" smtClean="0">
                <a:latin typeface="Times New Roman" pitchFamily="18" charset="0"/>
              </a:rPr>
              <a:t>Lưu ý</a:t>
            </a:r>
            <a:r>
              <a:rPr lang="en-US" smtClean="0">
                <a:latin typeface="Times New Roman" pitchFamily="18" charset="0"/>
              </a:rPr>
              <a:t>: Một số đơn vị cụ thể các nhiệm vụ theo kế hoạch cải cách hành chính của UBND tỉnh chưa phù hợp với tình hình thực tiễn của đơn vị nên khó triển khai và kết quả thực hiện kế hoạch CCHC không đạt mục tiêu (100%) đề ra: </a:t>
            </a:r>
            <a:r>
              <a:rPr lang="en-US" i="1" smtClean="0">
                <a:latin typeface="Times New Roman" pitchFamily="18" charset="0"/>
              </a:rPr>
              <a:t>Tập huấn cải cách hành chính, khảo sát ý kiến người dân, quy định chế độ cho công chức làm công tác cải cách hành chính,</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C0C1EF7F-74F8-43F8-9F4A-924C11ED8BF3}" type="slidenum">
              <a:rPr lang="en-US" sz="1400" b="0" i="0">
                <a:latin typeface="+mn-lt"/>
                <a:cs typeface="+mn-cs"/>
              </a:rPr>
              <a:pPr algn="r">
                <a:defRPr/>
              </a:pPr>
              <a:t>10</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7346" name="Content Placeholder 2"/>
          <p:cNvSpPr>
            <a:spLocks noGrp="1"/>
          </p:cNvSpPr>
          <p:nvPr>
            <p:ph idx="4294967295"/>
          </p:nvPr>
        </p:nvSpPr>
        <p:spPr>
          <a:xfrm>
            <a:off x="304800" y="990600"/>
            <a:ext cx="8610600" cy="5638800"/>
          </a:xfrm>
          <a:ln>
            <a:solidFill>
              <a:srgbClr val="0000FF"/>
            </a:solidFill>
          </a:ln>
        </p:spPr>
        <p:txBody>
          <a:bodyPr/>
          <a:lstStyle/>
          <a:p>
            <a:pPr marL="609600" indent="-609600" eaLnBrk="1" hangingPunct="1">
              <a:buFontTx/>
              <a:buNone/>
            </a:pPr>
            <a:r>
              <a:rPr lang="en-US" b="1" smtClean="0">
                <a:latin typeface="Times New Roman" pitchFamily="18" charset="0"/>
              </a:rPr>
              <a:t>	</a:t>
            </a:r>
            <a:r>
              <a:rPr lang="en-US" sz="3600" b="1" smtClean="0">
                <a:latin typeface="Times New Roman" pitchFamily="18" charset="0"/>
              </a:rPr>
              <a:t>- </a:t>
            </a:r>
            <a:r>
              <a:rPr lang="vi-VN" sz="3600" b="1" smtClean="0">
                <a:latin typeface="Times New Roman" pitchFamily="18" charset="0"/>
              </a:rPr>
              <a:t>TCTP 1.1.</a:t>
            </a:r>
            <a:r>
              <a:rPr lang="en-US" sz="3600" b="1" smtClean="0">
                <a:latin typeface="Times New Roman" pitchFamily="18" charset="0"/>
              </a:rPr>
              <a:t>3</a:t>
            </a:r>
            <a:r>
              <a:rPr lang="vi-VN" sz="3600" b="1" smtClean="0">
                <a:latin typeface="Times New Roman" pitchFamily="18" charset="0"/>
              </a:rPr>
              <a:t>:</a:t>
            </a:r>
            <a:r>
              <a:rPr lang="vi-VN" sz="3600" smtClean="0">
                <a:latin typeface="Times New Roman" pitchFamily="18" charset="0"/>
              </a:rPr>
              <a:t> Kết quả (sản phẩm đầu ra) phải đạt được xác định rõ, cụ thể về số lượng, gắn với trách nhiệm triển khai các đơn vị trực thuộc và có quy định rõ thời gian hoàn thành thì điểm đánh giá là 0,5. Nếu không đạt được một trong số các yêu cầu này thì điểm đánh giá bằng 0.</a:t>
            </a:r>
            <a:r>
              <a:rPr lang="en-US" sz="3600"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5FCB63E3-176A-4501-AA23-964813280B5D}" type="slidenum">
              <a:rPr lang="en-US" sz="1400" b="0" i="0">
                <a:latin typeface="+mn-lt"/>
                <a:cs typeface="+mn-cs"/>
              </a:rPr>
              <a:pPr algn="r">
                <a:defRPr/>
              </a:pPr>
              <a:t>11</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8370" name="Content Placeholder 2"/>
          <p:cNvSpPr>
            <a:spLocks noGrp="1"/>
          </p:cNvSpPr>
          <p:nvPr>
            <p:ph idx="4294967295"/>
          </p:nvPr>
        </p:nvSpPr>
        <p:spPr>
          <a:xfrm>
            <a:off x="304800" y="990600"/>
            <a:ext cx="8610600" cy="5638800"/>
          </a:xfrm>
        </p:spPr>
        <p:txBody>
          <a:bodyPr/>
          <a:lstStyle/>
          <a:p>
            <a:pPr marL="609600" indent="-609600" eaLnBrk="1" hangingPunct="1">
              <a:buFontTx/>
              <a:buNone/>
            </a:pPr>
            <a:r>
              <a:rPr lang="en-US" b="1" smtClean="0">
                <a:latin typeface="Times New Roman" pitchFamily="18" charset="0"/>
              </a:rPr>
              <a:t>	- </a:t>
            </a:r>
            <a:r>
              <a:rPr lang="vi-VN" b="1" smtClean="0">
                <a:latin typeface="Times New Roman" pitchFamily="18" charset="0"/>
              </a:rPr>
              <a:t>TCTP 1.1.</a:t>
            </a:r>
            <a:r>
              <a:rPr lang="en-US" b="1" smtClean="0">
                <a:latin typeface="Times New Roman" pitchFamily="18" charset="0"/>
              </a:rPr>
              <a:t>4</a:t>
            </a:r>
            <a:r>
              <a:rPr lang="vi-VN" b="1" smtClean="0">
                <a:latin typeface="Times New Roman" pitchFamily="18" charset="0"/>
              </a:rPr>
              <a:t>:</a:t>
            </a:r>
            <a:r>
              <a:rPr lang="en-US" b="1" smtClean="0">
                <a:latin typeface="Times New Roman" pitchFamily="18" charset="0"/>
              </a:rPr>
              <a:t> Kết quả thực hiện kế hoạch cải cách hành chính năm (4đ):</a:t>
            </a:r>
          </a:p>
          <a:p>
            <a:pPr marL="609600" indent="-609600" eaLnBrk="1" hangingPunct="1">
              <a:buFontTx/>
              <a:buNone/>
            </a:pPr>
            <a:r>
              <a:rPr lang="en-US" b="1" smtClean="0">
                <a:latin typeface="Times New Roman" pitchFamily="18" charset="0"/>
              </a:rPr>
              <a:t>	</a:t>
            </a:r>
            <a:r>
              <a:rPr lang="vi-VN" smtClean="0">
                <a:latin typeface="Times New Roman" pitchFamily="18" charset="0"/>
              </a:rPr>
              <a:t>Trên cơ sở kết quả, sản phẩm đầu ra trong kế hoạch, đến thời điểm cuối năm kế hoạch, các </a:t>
            </a:r>
            <a:r>
              <a:rPr lang="en-US" smtClean="0">
                <a:latin typeface="Times New Roman" pitchFamily="18" charset="0"/>
              </a:rPr>
              <a:t>đơn vị</a:t>
            </a:r>
            <a:r>
              <a:rPr lang="vi-VN" smtClean="0">
                <a:latin typeface="Times New Roman" pitchFamily="18" charset="0"/>
              </a:rPr>
              <a:t> xem xét kết quả, sản phẩm đã được hoàn thành, tính tỷ lệ % (số kết quả, sản phẩm hoàn thành so với tổng số) và đối chiếu với thang điểm để chấm điểm</a:t>
            </a:r>
            <a:r>
              <a:rPr lang="en-US" smtClean="0">
                <a:latin typeface="Times New Roman" pitchFamily="18" charset="0"/>
              </a:rPr>
              <a:t>; </a:t>
            </a:r>
            <a:r>
              <a:rPr lang="en-US" i="1" smtClean="0">
                <a:latin typeface="Times New Roman" pitchFamily="18" charset="0"/>
              </a:rPr>
              <a:t>Ví dụ: Kế hoạch đơn vị đưa ra 20 mục tiêu; cuối năm kế hoạch đã hoàn thành 18/20 mục tiêu, đạt tỷ lệ 90%, đơn vị tự chấm TCTP 1.1.4 là 3 điểm.</a:t>
            </a:r>
            <a:r>
              <a:rPr lang="en-US" smtClean="0">
                <a:latin typeface="Times New Roman" pitchFamily="18" charset="0"/>
              </a:rPr>
              <a:t> </a:t>
            </a: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p>
          <a:p>
            <a:pPr marL="609600" indent="-609600" eaLnBrk="1" hangingPunct="1">
              <a:buFontTx/>
              <a:buNone/>
            </a:pPr>
            <a:r>
              <a:rPr lang="en-US" smtClean="0"/>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E1EC153E-C40A-41B8-B7B8-1679C39D409A}" type="slidenum">
              <a:rPr lang="en-US" sz="1400" b="0" i="0">
                <a:latin typeface="+mn-lt"/>
                <a:cs typeface="+mn-cs"/>
              </a:rPr>
              <a:pPr algn="r">
                <a:defRPr/>
              </a:pPr>
              <a:t>12</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9394" name="Content Placeholder 2"/>
          <p:cNvSpPr>
            <a:spLocks noGrp="1"/>
          </p:cNvSpPr>
          <p:nvPr>
            <p:ph idx="4294967295"/>
          </p:nvPr>
        </p:nvSpPr>
        <p:spPr>
          <a:xfrm>
            <a:off x="304800" y="990600"/>
            <a:ext cx="8610600" cy="5638800"/>
          </a:xfrm>
        </p:spPr>
        <p:txBody>
          <a:bodyPr/>
          <a:lstStyle/>
          <a:p>
            <a:pPr marL="609600" indent="-609600" eaLnBrk="1" hangingPunct="1">
              <a:buFontTx/>
              <a:buNone/>
            </a:pPr>
            <a:r>
              <a:rPr lang="en-US" b="1" smtClean="0">
                <a:latin typeface="Times New Roman" pitchFamily="18" charset="0"/>
              </a:rPr>
              <a:t>	</a:t>
            </a:r>
            <a:r>
              <a:rPr lang="vi-VN" sz="3600" b="1" smtClean="0">
                <a:latin typeface="Times New Roman" pitchFamily="18" charset="0"/>
              </a:rPr>
              <a:t>TC 1.</a:t>
            </a:r>
            <a:r>
              <a:rPr lang="en-US" sz="3600" b="1" smtClean="0">
                <a:latin typeface="Times New Roman" pitchFamily="18" charset="0"/>
              </a:rPr>
              <a:t>2</a:t>
            </a:r>
            <a:r>
              <a:rPr lang="vi-VN" sz="3600" b="1" smtClean="0">
                <a:latin typeface="Times New Roman" pitchFamily="18" charset="0"/>
              </a:rPr>
              <a:t>:</a:t>
            </a:r>
            <a:r>
              <a:rPr lang="en-US" sz="3600" b="1" smtClean="0">
                <a:latin typeface="Times New Roman" pitchFamily="18" charset="0"/>
              </a:rPr>
              <a:t> </a:t>
            </a:r>
            <a:r>
              <a:rPr lang="en-US" b="1" smtClean="0">
                <a:latin typeface="Times New Roman" pitchFamily="18" charset="0"/>
              </a:rPr>
              <a:t>Báo cáo cải cách hành chính (2đ)</a:t>
            </a:r>
          </a:p>
          <a:p>
            <a:pPr marL="609600" indent="-609600" eaLnBrk="1" hangingPunct="1">
              <a:buFontTx/>
              <a:buNone/>
            </a:pPr>
            <a:r>
              <a:rPr lang="en-US" b="1" smtClean="0">
                <a:latin typeface="Times New Roman" pitchFamily="18" charset="0"/>
              </a:rPr>
              <a:t>	</a:t>
            </a:r>
            <a:r>
              <a:rPr lang="en-US" sz="3600" b="1" i="1" smtClean="0">
                <a:latin typeface="Times New Roman" pitchFamily="18" charset="0"/>
              </a:rPr>
              <a:t>- Số lượng, tên gọi, nội dung:</a:t>
            </a:r>
            <a:r>
              <a:rPr lang="en-US" sz="3600" b="1" smtClean="0">
                <a:latin typeface="Times New Roman" pitchFamily="18" charset="0"/>
              </a:rPr>
              <a:t> </a:t>
            </a:r>
            <a:r>
              <a:rPr lang="vi-VN" sz="3600" smtClean="0">
                <a:latin typeface="Times New Roman" pitchFamily="18" charset="0"/>
              </a:rPr>
              <a:t>Tất cả các báo cáo (báo cáo quý I, báo cáo 06 tháng, 09 tháng và báo cáo năm) phải đầy đủ các nội dung theo yêu cầu của Chủ tịch UBND tỉnh tại văn bản số 3616/UBND-KSTT ngày 23/5/2012</a:t>
            </a:r>
            <a:r>
              <a:rPr lang="en-US" sz="3600" smtClean="0">
                <a:latin typeface="Times New Roman" pitchFamily="18" charset="0"/>
              </a:rPr>
              <a:t>.</a:t>
            </a:r>
            <a:r>
              <a:rPr lang="vi-VN" sz="3600" smtClean="0">
                <a:latin typeface="Times New Roman" pitchFamily="18" charset="0"/>
              </a:rPr>
              <a:t> </a:t>
            </a:r>
            <a:endParaRPr lang="en-US" sz="3600" smtClean="0">
              <a:latin typeface="Times New Roman" pitchFamily="18" charset="0"/>
            </a:endParaRPr>
          </a:p>
          <a:p>
            <a:pPr marL="609600" indent="-609600" eaLnBrk="1" hangingPunct="1">
              <a:buFontTx/>
              <a:buNone/>
            </a:pPr>
            <a:r>
              <a:rPr lang="en-US" sz="3600" smtClean="0">
                <a:latin typeface="Times New Roman" pitchFamily="18" charset="0"/>
              </a:rPr>
              <a:t>	</a:t>
            </a:r>
            <a:r>
              <a:rPr lang="en-US" sz="3600" b="1" i="1" smtClean="0">
                <a:latin typeface="Times New Roman" pitchFamily="18" charset="0"/>
              </a:rPr>
              <a:t>- Thời hạn</a:t>
            </a:r>
            <a:r>
              <a:rPr lang="en-US" sz="3600" b="1" smtClean="0">
                <a:latin typeface="Times New Roman" pitchFamily="18" charset="0"/>
              </a:rPr>
              <a:t>:</a:t>
            </a:r>
            <a:r>
              <a:rPr lang="en-US" sz="3600" smtClean="0">
                <a:latin typeface="Times New Roman" pitchFamily="18" charset="0"/>
              </a:rPr>
              <a:t> </a:t>
            </a:r>
            <a:r>
              <a:rPr lang="vi-VN" sz="3600" smtClean="0">
                <a:latin typeface="Times New Roman" pitchFamily="18" charset="0"/>
              </a:rPr>
              <a:t>báo cáo quý I</a:t>
            </a:r>
            <a:r>
              <a:rPr lang="en-US" sz="3600" smtClean="0">
                <a:latin typeface="Times New Roman" pitchFamily="18" charset="0"/>
              </a:rPr>
              <a:t> (ngày 05/3)</a:t>
            </a:r>
            <a:r>
              <a:rPr lang="vi-VN" sz="3600" smtClean="0">
                <a:latin typeface="Times New Roman" pitchFamily="18" charset="0"/>
              </a:rPr>
              <a:t>, báo cáo 06 tháng</a:t>
            </a:r>
            <a:r>
              <a:rPr lang="en-US" sz="3600" smtClean="0">
                <a:latin typeface="Times New Roman" pitchFamily="18" charset="0"/>
              </a:rPr>
              <a:t> (05/6)</a:t>
            </a:r>
            <a:r>
              <a:rPr lang="vi-VN" sz="3600" smtClean="0">
                <a:latin typeface="Times New Roman" pitchFamily="18" charset="0"/>
              </a:rPr>
              <a:t>, 09 tháng </a:t>
            </a:r>
            <a:r>
              <a:rPr lang="en-US" sz="3600" smtClean="0">
                <a:latin typeface="Times New Roman" pitchFamily="18" charset="0"/>
              </a:rPr>
              <a:t>(05/9) </a:t>
            </a:r>
            <a:r>
              <a:rPr lang="vi-VN" sz="3600" smtClean="0">
                <a:latin typeface="Times New Roman" pitchFamily="18" charset="0"/>
              </a:rPr>
              <a:t>và báo cáo năm</a:t>
            </a:r>
            <a:r>
              <a:rPr lang="en-US" sz="3600" smtClean="0">
                <a:latin typeface="Times New Roman" pitchFamily="18" charset="0"/>
              </a:rPr>
              <a:t> (01/12).</a:t>
            </a:r>
          </a:p>
          <a:p>
            <a:pPr marL="609600" indent="-609600" eaLnBrk="1" hangingPunct="1">
              <a:buFontTx/>
              <a:buNone/>
            </a:pPr>
            <a:r>
              <a:rPr lang="en-US" smtClean="0">
                <a:latin typeface="Times New Roman" pitchFamily="18" charset="0"/>
              </a:rPr>
              <a:t>	</a:t>
            </a:r>
          </a:p>
          <a:p>
            <a:pPr marL="609600" indent="-609600" eaLnBrk="1" hangingPunct="1">
              <a:buFontTx/>
              <a:buNone/>
            </a:pPr>
            <a:r>
              <a:rPr lang="en-US" smtClean="0"/>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36D78FCE-7832-492C-92B5-F2CDAB10025B}" type="slidenum">
              <a:rPr lang="en-US" sz="1400" b="0" i="0">
                <a:latin typeface="+mn-lt"/>
                <a:cs typeface="+mn-cs"/>
              </a:rPr>
              <a:pPr algn="r">
                <a:defRPr/>
              </a:pPr>
              <a:t>13</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0418" name="Content Placeholder 2"/>
          <p:cNvSpPr>
            <a:spLocks noGrp="1"/>
          </p:cNvSpPr>
          <p:nvPr>
            <p:ph idx="4294967295"/>
          </p:nvPr>
        </p:nvSpPr>
        <p:spPr>
          <a:xfrm>
            <a:off x="304800" y="762000"/>
            <a:ext cx="8610600" cy="5867400"/>
          </a:xfrm>
        </p:spPr>
        <p:txBody>
          <a:bodyPr/>
          <a:lstStyle/>
          <a:p>
            <a:pPr marL="609600" indent="-609600" eaLnBrk="1" hangingPunct="1">
              <a:buFontTx/>
              <a:buNone/>
            </a:pPr>
            <a:r>
              <a:rPr lang="en-US" b="1" smtClean="0">
                <a:latin typeface="Times New Roman" pitchFamily="18" charset="0"/>
              </a:rPr>
              <a:t>	</a:t>
            </a:r>
            <a:r>
              <a:rPr lang="vi-VN" b="1" smtClean="0">
                <a:latin typeface="Times New Roman" pitchFamily="18" charset="0"/>
              </a:rPr>
              <a:t>TC 1.</a:t>
            </a:r>
            <a:r>
              <a:rPr lang="en-US" b="1" smtClean="0">
                <a:latin typeface="Times New Roman" pitchFamily="18" charset="0"/>
              </a:rPr>
              <a:t>2</a:t>
            </a:r>
            <a:r>
              <a:rPr lang="vi-VN" b="1" smtClean="0">
                <a:latin typeface="Times New Roman" pitchFamily="18" charset="0"/>
              </a:rPr>
              <a:t>:</a:t>
            </a:r>
            <a:r>
              <a:rPr lang="en-US" b="1" smtClean="0">
                <a:latin typeface="Times New Roman" pitchFamily="18" charset="0"/>
              </a:rPr>
              <a:t> </a:t>
            </a:r>
            <a:r>
              <a:rPr lang="en-US" b="1" i="1" smtClean="0">
                <a:latin typeface="Times New Roman" pitchFamily="18" charset="0"/>
              </a:rPr>
              <a:t>Lưu ý</a:t>
            </a:r>
            <a:r>
              <a:rPr lang="en-US" b="1" smtClean="0">
                <a:latin typeface="Times New Roman" pitchFamily="18" charset="0"/>
              </a:rPr>
              <a:t>:</a:t>
            </a:r>
          </a:p>
          <a:p>
            <a:pPr marL="609600" indent="-609600" eaLnBrk="1" hangingPunct="1">
              <a:buFontTx/>
              <a:buNone/>
            </a:pPr>
            <a:r>
              <a:rPr lang="en-US" smtClean="0">
                <a:latin typeface="Times New Roman" pitchFamily="18" charset="0"/>
              </a:rPr>
              <a:t>	</a:t>
            </a:r>
            <a:r>
              <a:rPr lang="en-US" sz="3000" smtClean="0">
                <a:latin typeface="Times New Roman" pitchFamily="18" charset="0"/>
              </a:rPr>
              <a:t>(1) Phải có phục lục số liệu kèm theo;</a:t>
            </a:r>
          </a:p>
          <a:p>
            <a:pPr marL="609600" indent="-609600" eaLnBrk="1" hangingPunct="1">
              <a:buFontTx/>
              <a:buNone/>
            </a:pPr>
            <a:r>
              <a:rPr lang="en-US" sz="3000" smtClean="0">
                <a:latin typeface="Times New Roman" pitchFamily="18" charset="0"/>
              </a:rPr>
              <a:t>	(2) Ngoài báo cáo CCHC trong nội bộ các Sở: Nội vụ, Tư pháp, Thông tin và Truyền thông, Tài chính, Khoa học và Công nghệ báo cáo kết quả triển khai nhiệm vụ thuộc thẩm quyền quản lý trên địa bàn tỉnh theo chỉ đạo của </a:t>
            </a:r>
            <a:r>
              <a:rPr lang="vi-VN" sz="3000" smtClean="0">
                <a:latin typeface="Times New Roman" pitchFamily="18" charset="0"/>
              </a:rPr>
              <a:t>Chủ tịch UBND tỉnh tại văn bản số 3616/UBND-KSTT</a:t>
            </a:r>
            <a:r>
              <a:rPr lang="en-US" sz="3000" smtClean="0">
                <a:latin typeface="Times New Roman" pitchFamily="18" charset="0"/>
              </a:rPr>
              <a:t>;</a:t>
            </a:r>
            <a:r>
              <a:rPr lang="vi-VN" sz="3000" smtClean="0">
                <a:latin typeface="Times New Roman" pitchFamily="18" charset="0"/>
              </a:rPr>
              <a:t> </a:t>
            </a:r>
            <a:endParaRPr lang="en-US" sz="3000" smtClean="0">
              <a:latin typeface="Times New Roman" pitchFamily="18" charset="0"/>
            </a:endParaRPr>
          </a:p>
          <a:p>
            <a:pPr marL="609600" indent="-609600" eaLnBrk="1" hangingPunct="1">
              <a:buFontTx/>
              <a:buNone/>
            </a:pPr>
            <a:r>
              <a:rPr lang="en-US" sz="3000" smtClean="0">
                <a:latin typeface="Times New Roman" pitchFamily="18" charset="0"/>
              </a:rPr>
              <a:t>	(3) Không phải báo cáo quý 3, 8 tháng, 5 tháng;</a:t>
            </a:r>
          </a:p>
          <a:p>
            <a:pPr marL="609600" indent="-609600" eaLnBrk="1" hangingPunct="1">
              <a:buFontTx/>
              <a:buNone/>
            </a:pPr>
            <a:r>
              <a:rPr lang="en-US" sz="3000" smtClean="0">
                <a:latin typeface="Times New Roman" pitchFamily="18" charset="0"/>
              </a:rPr>
              <a:t>	(4) Thời gian tính là thời gian Sở Nội vụ nhận theo </a:t>
            </a:r>
            <a:r>
              <a:rPr lang="en-US" sz="3000" b="1" i="1" smtClean="0">
                <a:latin typeface="Times New Roman" pitchFamily="18" charset="0"/>
              </a:rPr>
              <a:t>ngày công văn đến, ngày nhận email</a:t>
            </a:r>
            <a:r>
              <a:rPr lang="en-US" sz="3000" smtClean="0">
                <a:latin typeface="Times New Roman" pitchFamily="18" charset="0"/>
              </a:rPr>
              <a:t> không phải là thời gian ghi trong báo cáo của đơn vị.</a:t>
            </a:r>
          </a:p>
          <a:p>
            <a:pPr marL="609600" indent="-609600" eaLnBrk="1" hangingPunct="1">
              <a:buFontTx/>
              <a:buNone/>
            </a:pPr>
            <a:endParaRPr lang="en-US" sz="3000" smtClean="0">
              <a:latin typeface="Times New Roman" pitchFamily="18" charset="0"/>
            </a:endParaRPr>
          </a:p>
          <a:p>
            <a:pPr marL="609600" indent="-609600" eaLnBrk="1" hangingPunct="1">
              <a:buFontTx/>
              <a:buNone/>
            </a:pPr>
            <a:r>
              <a:rPr lang="en-US" smtClean="0"/>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E7528DCB-68E2-4841-916A-52168D1A0F79}" type="slidenum">
              <a:rPr lang="en-US" sz="1400" b="0" i="0">
                <a:latin typeface="+mn-lt"/>
                <a:cs typeface="+mn-cs"/>
              </a:rPr>
              <a:pPr algn="r">
                <a:defRPr/>
              </a:pPr>
              <a:t>14</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1442" name="Content Placeholder 2"/>
          <p:cNvSpPr>
            <a:spLocks noGrp="1"/>
          </p:cNvSpPr>
          <p:nvPr>
            <p:ph idx="4294967295"/>
          </p:nvPr>
        </p:nvSpPr>
        <p:spPr>
          <a:xfrm>
            <a:off x="304800" y="762000"/>
            <a:ext cx="8610600" cy="5867400"/>
          </a:xfrm>
        </p:spPr>
        <p:txBody>
          <a:bodyPr/>
          <a:lstStyle/>
          <a:p>
            <a:pPr marL="609600" indent="-609600" eaLnBrk="1" hangingPunct="1">
              <a:buFontTx/>
              <a:buNone/>
            </a:pPr>
            <a:r>
              <a:rPr lang="en-US" b="1" smtClean="0">
                <a:latin typeface="Times New Roman" pitchFamily="18" charset="0"/>
              </a:rPr>
              <a:t>	</a:t>
            </a:r>
            <a:r>
              <a:rPr lang="vi-VN" b="1" smtClean="0">
                <a:latin typeface="Times New Roman" pitchFamily="18" charset="0"/>
              </a:rPr>
              <a:t>TC 1.</a:t>
            </a:r>
            <a:r>
              <a:rPr lang="en-US" b="1" smtClean="0">
                <a:latin typeface="Times New Roman" pitchFamily="18" charset="0"/>
              </a:rPr>
              <a:t>3</a:t>
            </a:r>
            <a:r>
              <a:rPr lang="vi-VN" b="1" smtClean="0">
                <a:latin typeface="Times New Roman" pitchFamily="18" charset="0"/>
              </a:rPr>
              <a:t>:</a:t>
            </a:r>
            <a:r>
              <a:rPr lang="en-US" b="1" smtClean="0">
                <a:latin typeface="Times New Roman" pitchFamily="18" charset="0"/>
              </a:rPr>
              <a:t> </a:t>
            </a:r>
            <a:r>
              <a:rPr lang="en-US" b="1" i="1" smtClean="0">
                <a:latin typeface="Times New Roman" pitchFamily="18" charset="0"/>
              </a:rPr>
              <a:t>Kiểm tra cải cách hành chính (3,5)</a:t>
            </a:r>
            <a:r>
              <a:rPr lang="en-US" b="1" smtClean="0">
                <a:latin typeface="Times New Roman" pitchFamily="18" charset="0"/>
              </a:rPr>
              <a:t>:</a:t>
            </a:r>
          </a:p>
          <a:p>
            <a:pPr marL="609600" indent="-609600" eaLnBrk="1" hangingPunct="1">
              <a:buFontTx/>
              <a:buNone/>
            </a:pPr>
            <a:r>
              <a:rPr lang="en-US" b="1" smtClean="0">
                <a:latin typeface="Times New Roman" pitchFamily="18" charset="0"/>
              </a:rPr>
              <a:t>	</a:t>
            </a:r>
            <a:r>
              <a:rPr lang="en-US" sz="2800" b="1" smtClean="0">
                <a:latin typeface="Times New Roman" pitchFamily="18" charset="0"/>
              </a:rPr>
              <a:t>- TCTP 1.3.1: </a:t>
            </a:r>
            <a:r>
              <a:rPr lang="en-US" sz="2800" smtClean="0">
                <a:latin typeface="Times New Roman" pitchFamily="18" charset="0"/>
              </a:rPr>
              <a:t>Về kế hoạch kiểm tra (0,5đ):</a:t>
            </a:r>
            <a:r>
              <a:rPr lang="en-US" sz="2800" b="1" smtClean="0">
                <a:latin typeface="Times New Roman" pitchFamily="18" charset="0"/>
              </a:rPr>
              <a:t> </a:t>
            </a:r>
          </a:p>
          <a:p>
            <a:pPr marL="609600" indent="-609600" eaLnBrk="1" hangingPunct="1">
              <a:buFontTx/>
              <a:buNone/>
            </a:pPr>
            <a:r>
              <a:rPr lang="en-US" sz="2800" smtClean="0">
                <a:latin typeface="Times New Roman" pitchFamily="18" charset="0"/>
              </a:rPr>
              <a:t>	+ Thời gian ban hành: Chậm nhất ngày 31/3 năm kế hoạch;</a:t>
            </a:r>
          </a:p>
          <a:p>
            <a:pPr marL="609600" indent="-609600" eaLnBrk="1" hangingPunct="1">
              <a:buFontTx/>
              <a:buNone/>
            </a:pPr>
            <a:r>
              <a:rPr lang="en-US" sz="2800" smtClean="0">
                <a:latin typeface="Times New Roman" pitchFamily="18" charset="0"/>
              </a:rPr>
              <a:t>	+ Số lượng: Từ 30% số đơn vị trực thuộc trở lên;</a:t>
            </a:r>
            <a:endParaRPr lang="en-US" sz="2800" b="1" smtClean="0">
              <a:latin typeface="Times New Roman" pitchFamily="18" charset="0"/>
            </a:endParaRPr>
          </a:p>
          <a:p>
            <a:pPr marL="609600" indent="-609600" eaLnBrk="1" hangingPunct="1">
              <a:buFontTx/>
              <a:buNone/>
            </a:pPr>
            <a:r>
              <a:rPr lang="en-US" sz="2800" b="1" smtClean="0">
                <a:latin typeface="Times New Roman" pitchFamily="18" charset="0"/>
              </a:rPr>
              <a:t>	- TCTP 1.3.2:</a:t>
            </a:r>
            <a:r>
              <a:rPr lang="en-US" sz="2800" smtClean="0">
                <a:latin typeface="Times New Roman" pitchFamily="18" charset="0"/>
              </a:rPr>
              <a:t> Mức độ thực hiện kế hoạch (2đ): Xác định </a:t>
            </a:r>
            <a:r>
              <a:rPr lang="vi-VN" sz="2800" smtClean="0">
                <a:latin typeface="Times New Roman" pitchFamily="18" charset="0"/>
              </a:rPr>
              <a:t>số đơn vị đã được kiểm tra trên thực tế so với số đơn vị trong kế hoạch kiểm tra để tính tỷ lệ %, từ đó đối chiếu với thang điểm để chấm điểm</a:t>
            </a:r>
            <a:r>
              <a:rPr lang="en-US" sz="2800" smtClean="0">
                <a:latin typeface="Times New Roman" pitchFamily="18" charset="0"/>
              </a:rPr>
              <a:t>; </a:t>
            </a:r>
          </a:p>
          <a:p>
            <a:pPr marL="609600" indent="-609600" eaLnBrk="1" hangingPunct="1">
              <a:buFontTx/>
              <a:buNone/>
            </a:pPr>
            <a:r>
              <a:rPr lang="en-US" sz="2800" smtClean="0">
                <a:latin typeface="Times New Roman" pitchFamily="18" charset="0"/>
              </a:rPr>
              <a:t>		</a:t>
            </a:r>
            <a:r>
              <a:rPr lang="en-US" sz="2800" b="1" i="1" smtClean="0">
                <a:latin typeface="Times New Roman" pitchFamily="18" charset="0"/>
              </a:rPr>
              <a:t>Ví dụ:</a:t>
            </a:r>
            <a:r>
              <a:rPr lang="en-US" sz="2800" smtClean="0">
                <a:latin typeface="Times New Roman" pitchFamily="18" charset="0"/>
              </a:rPr>
              <a:t> Tính đến cuối năm kế hoạch, kiểm tra được 9 đơn vị trực thuộc trong tổng số 10 đơn vị theo kế hoạch; đạt tỷ lệ 90%, tự chấm TCTP1.3.2 là 1,5 điểm.</a:t>
            </a:r>
          </a:p>
          <a:p>
            <a:pPr marL="609600" indent="-609600" eaLnBrk="1" hangingPunct="1">
              <a:buFontTx/>
              <a:buNone/>
            </a:pPr>
            <a:r>
              <a:rPr lang="en-US" sz="2800"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CECAA096-43A1-451C-85BF-353A73ACBD82}" type="slidenum">
              <a:rPr lang="en-US" sz="1400" b="0" i="0">
                <a:latin typeface="+mn-lt"/>
                <a:cs typeface="+mn-cs"/>
              </a:rPr>
              <a:pPr algn="r">
                <a:defRPr/>
              </a:pPr>
              <a:t>15</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2466"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b="1" smtClean="0">
                <a:latin typeface="Times New Roman" pitchFamily="18" charset="0"/>
              </a:rPr>
              <a:t>	</a:t>
            </a:r>
            <a:r>
              <a:rPr lang="vi-VN" b="1" smtClean="0">
                <a:latin typeface="Times New Roman" pitchFamily="18" charset="0"/>
              </a:rPr>
              <a:t>TC 1.</a:t>
            </a:r>
            <a:r>
              <a:rPr lang="en-US" b="1" smtClean="0">
                <a:latin typeface="Times New Roman" pitchFamily="18" charset="0"/>
              </a:rPr>
              <a:t>3</a:t>
            </a:r>
            <a:r>
              <a:rPr lang="vi-VN" b="1" smtClean="0">
                <a:latin typeface="Times New Roman" pitchFamily="18" charset="0"/>
              </a:rPr>
              <a:t>:</a:t>
            </a:r>
            <a:r>
              <a:rPr lang="en-US" b="1" smtClean="0">
                <a:latin typeface="Times New Roman" pitchFamily="18" charset="0"/>
              </a:rPr>
              <a:t> Lưu ý:</a:t>
            </a:r>
          </a:p>
          <a:p>
            <a:pPr marL="609600" indent="-609600" eaLnBrk="1" hangingPunct="1">
              <a:buFontTx/>
              <a:buNone/>
            </a:pPr>
            <a:r>
              <a:rPr lang="en-US" b="1" smtClean="0">
                <a:latin typeface="Times New Roman" pitchFamily="18" charset="0"/>
              </a:rPr>
              <a:t>	</a:t>
            </a:r>
            <a:r>
              <a:rPr lang="en-US" smtClean="0">
                <a:latin typeface="Times New Roman" pitchFamily="18" charset="0"/>
              </a:rPr>
              <a:t>(1) Thời gian ban hành kế hoạch kiểm tra chậm hơn ngày 31/3 năm kế hoạch (TCTP 1.3.1 trừ 0,5đ); </a:t>
            </a:r>
          </a:p>
          <a:p>
            <a:pPr marL="609600" indent="-609600" eaLnBrk="1" hangingPunct="1">
              <a:buFontTx/>
              <a:buNone/>
            </a:pPr>
            <a:r>
              <a:rPr lang="en-US" smtClean="0">
                <a:latin typeface="Times New Roman" pitchFamily="18" charset="0"/>
              </a:rPr>
              <a:t>	(2) Kế hoạch kiểm tra CCHC của xây dựng chưa phù hợp: Số lượng đơn vị kiểm tra quá nhiều (ngành giáo dục, y tế, tài nguyên và Môi trường…); kiểm tra đơn vị không thực hiện nhiệm vụ CCHC. Do đó, kết quả thực hiện kế hoạch kiểm tra không đạt yêu cầu 100% kế hoạch nên TCTP 1.3.2 bị trừ điểm. </a:t>
            </a:r>
          </a:p>
          <a:p>
            <a:pPr marL="609600" indent="-609600" eaLnBrk="1" hangingPunct="1">
              <a:buFontTx/>
              <a:buNone/>
            </a:pPr>
            <a:r>
              <a:rPr lang="en-US" b="1" smtClean="0">
                <a:latin typeface="Times New Roman" pitchFamily="18" charset="0"/>
              </a:rPr>
              <a:t>	</a:t>
            </a:r>
            <a:endParaRPr lang="en-US" sz="2800"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381B16CE-66F4-4794-86EA-CCF5F0EF3595}" type="slidenum">
              <a:rPr lang="en-US" sz="1400" b="0" i="0">
                <a:latin typeface="+mn-lt"/>
                <a:cs typeface="+mn-cs"/>
              </a:rPr>
              <a:pPr algn="r">
                <a:defRPr/>
              </a:pPr>
              <a:t>16</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3490"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b="1" smtClean="0">
                <a:latin typeface="Times New Roman" pitchFamily="18" charset="0"/>
              </a:rPr>
              <a:t>	</a:t>
            </a:r>
            <a:r>
              <a:rPr lang="vi-VN" b="1" smtClean="0">
                <a:latin typeface="Times New Roman" pitchFamily="18" charset="0"/>
              </a:rPr>
              <a:t>TC 1.</a:t>
            </a:r>
            <a:r>
              <a:rPr lang="en-US" b="1" smtClean="0">
                <a:latin typeface="Times New Roman" pitchFamily="18" charset="0"/>
              </a:rPr>
              <a:t>3</a:t>
            </a:r>
            <a:r>
              <a:rPr lang="vi-VN" b="1" smtClean="0">
                <a:latin typeface="Times New Roman" pitchFamily="18" charset="0"/>
              </a:rPr>
              <a:t>:</a:t>
            </a:r>
            <a:r>
              <a:rPr lang="en-US" b="1" smtClean="0">
                <a:latin typeface="Times New Roman" pitchFamily="18" charset="0"/>
              </a:rPr>
              <a:t> Lưu ý:</a:t>
            </a:r>
          </a:p>
          <a:p>
            <a:pPr marL="609600" indent="-609600" eaLnBrk="1" hangingPunct="1">
              <a:buFontTx/>
              <a:buNone/>
            </a:pPr>
            <a:r>
              <a:rPr lang="en-US" b="1" smtClean="0">
                <a:latin typeface="Times New Roman" pitchFamily="18" charset="0"/>
              </a:rPr>
              <a:t>	</a:t>
            </a:r>
            <a:r>
              <a:rPr lang="en-US" smtClean="0">
                <a:latin typeface="Times New Roman" pitchFamily="18" charset="0"/>
              </a:rPr>
              <a:t>(3) Thực hiện kiểm tra CCHC nhưng không có kết luận, báo cáo kết quả kiểm tra (chỉ có lịch kiểm tra), do đó, TCTP 1.2.3 và 1.3.3 bị trừ điểm. </a:t>
            </a:r>
          </a:p>
          <a:p>
            <a:pPr marL="609600" indent="-609600" eaLnBrk="1" hangingPunct="1">
              <a:buFontTx/>
              <a:buNone/>
            </a:pPr>
            <a:r>
              <a:rPr lang="en-US" smtClean="0">
                <a:latin typeface="Times New Roman" pitchFamily="18" charset="0"/>
              </a:rPr>
              <a:t> </a:t>
            </a:r>
            <a:r>
              <a:rPr lang="en-US" b="1" smtClean="0">
                <a:latin typeface="Times New Roman" pitchFamily="18" charset="0"/>
              </a:rPr>
              <a:t>	</a:t>
            </a:r>
            <a:endParaRPr lang="en-US" sz="2800"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7E1B7495-A0A9-47FB-89C6-27AF03822BF0}" type="slidenum">
              <a:rPr lang="en-US" sz="1400" b="0" i="0">
                <a:latin typeface="+mn-lt"/>
                <a:cs typeface="+mn-cs"/>
              </a:rPr>
              <a:pPr algn="r">
                <a:defRPr/>
              </a:pPr>
              <a:t>17</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4514"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1.</a:t>
            </a:r>
            <a:r>
              <a:rPr lang="en-US" sz="3000" b="1" smtClean="0">
                <a:latin typeface="Times New Roman" pitchFamily="18" charset="0"/>
              </a:rPr>
              <a:t>4</a:t>
            </a:r>
            <a:r>
              <a:rPr lang="vi-VN" sz="3000" b="1" smtClean="0">
                <a:latin typeface="Times New Roman" pitchFamily="18" charset="0"/>
              </a:rPr>
              <a:t>:</a:t>
            </a:r>
            <a:r>
              <a:rPr lang="en-US" sz="3000" b="1" smtClean="0">
                <a:latin typeface="Times New Roman" pitchFamily="18" charset="0"/>
              </a:rPr>
              <a:t> Tuyên truyền cải cách hành chính (2đ):</a:t>
            </a:r>
            <a:r>
              <a:rPr lang="en-US" b="1" smtClean="0">
                <a:latin typeface="Times New Roman" pitchFamily="18" charset="0"/>
              </a:rPr>
              <a:t> </a:t>
            </a:r>
          </a:p>
          <a:p>
            <a:pPr marL="609600" indent="-609600" eaLnBrk="1" hangingPunct="1">
              <a:buFontTx/>
              <a:buNone/>
            </a:pPr>
            <a:r>
              <a:rPr lang="en-US" b="1" smtClean="0">
                <a:latin typeface="Times New Roman" pitchFamily="18" charset="0"/>
              </a:rPr>
              <a:t>	- TCTP 1.4.1: </a:t>
            </a:r>
            <a:r>
              <a:rPr lang="en-US" smtClean="0">
                <a:latin typeface="Times New Roman" pitchFamily="18" charset="0"/>
              </a:rPr>
              <a:t>Xây dựng</a:t>
            </a:r>
            <a:r>
              <a:rPr lang="en-US" b="1" smtClean="0">
                <a:latin typeface="Times New Roman" pitchFamily="18" charset="0"/>
              </a:rPr>
              <a:t> </a:t>
            </a:r>
            <a:r>
              <a:rPr lang="en-US" smtClean="0">
                <a:latin typeface="Times New Roman" pitchFamily="18" charset="0"/>
              </a:rPr>
              <a:t>kế hoạch tuyền truyền CCHC riêng hoặc lồng ghép vào kế hoạch CCHC hàng năm, tuy nhiên, Kế hoạch cần có đầy đủ: </a:t>
            </a:r>
            <a:r>
              <a:rPr lang="en-US" b="1" i="1" smtClean="0">
                <a:latin typeface="Times New Roman" pitchFamily="18" charset="0"/>
              </a:rPr>
              <a:t>Đối tượng, nội dung, hình thức, thời gian tuyên truyền</a:t>
            </a:r>
            <a:r>
              <a:rPr lang="en-US" smtClean="0">
                <a:latin typeface="Times New Roman" pitchFamily="18" charset="0"/>
              </a:rPr>
              <a:t>;.</a:t>
            </a:r>
          </a:p>
          <a:p>
            <a:pPr marL="609600" indent="-609600" eaLnBrk="1" hangingPunct="1">
              <a:buFontTx/>
              <a:buNone/>
            </a:pPr>
            <a:r>
              <a:rPr lang="en-US" smtClean="0">
                <a:latin typeface="Times New Roman" pitchFamily="18" charset="0"/>
              </a:rPr>
              <a:t>	</a:t>
            </a:r>
            <a:r>
              <a:rPr lang="en-US" b="1" smtClean="0">
                <a:latin typeface="Times New Roman" pitchFamily="18" charset="0"/>
              </a:rPr>
              <a:t>- TCTP 1.4.2: </a:t>
            </a:r>
            <a:r>
              <a:rPr lang="en-US" smtClean="0">
                <a:latin typeface="Times New Roman" pitchFamily="18" charset="0"/>
              </a:rPr>
              <a:t>Đến cuối năm kế hoạch, xác định đã thực hiện được bao nhiêu nội dung, hình thức tuyên truyền trong tổng số mục tiêu đề ra trong kế hoạch để tính điểm.    </a:t>
            </a:r>
          </a:p>
          <a:p>
            <a:pPr marL="609600" indent="-609600" eaLnBrk="1" hangingPunct="1">
              <a:buFontTx/>
              <a:buNone/>
            </a:pPr>
            <a:r>
              <a:rPr lang="en-US" smtClean="0">
                <a:latin typeface="Times New Roman" pitchFamily="18" charset="0"/>
              </a:rPr>
              <a:t>	 </a:t>
            </a:r>
          </a:p>
          <a:p>
            <a:pPr marL="609600" indent="-609600" eaLnBrk="1" hangingPunct="1">
              <a:buFontTx/>
              <a:buNone/>
            </a:pPr>
            <a:r>
              <a:rPr lang="en-US" b="1" smtClean="0">
                <a:latin typeface="Times New Roman" pitchFamily="18" charset="0"/>
              </a:rPr>
              <a:t> </a:t>
            </a:r>
            <a:r>
              <a:rPr lang="en-US" smtClean="0">
                <a:latin typeface="Times New Roman" pitchFamily="18" charset="0"/>
              </a:rPr>
              <a:t> </a:t>
            </a:r>
            <a:r>
              <a:rPr lang="en-US" b="1"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DFD272A0-A468-45FD-974F-E88B0602A755}" type="slidenum">
              <a:rPr lang="en-US" sz="1400" b="0" i="0">
                <a:latin typeface="+mn-lt"/>
                <a:cs typeface="+mn-cs"/>
              </a:rPr>
              <a:pPr algn="r">
                <a:defRPr/>
              </a:pPr>
              <a:t>18</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5538"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1.</a:t>
            </a:r>
            <a:r>
              <a:rPr lang="en-US" sz="3000" b="1" smtClean="0">
                <a:latin typeface="Times New Roman" pitchFamily="18" charset="0"/>
              </a:rPr>
              <a:t>4</a:t>
            </a:r>
            <a:r>
              <a:rPr lang="vi-VN" sz="3000" b="1" smtClean="0">
                <a:latin typeface="Times New Roman" pitchFamily="18" charset="0"/>
              </a:rPr>
              <a:t>:</a:t>
            </a:r>
            <a:r>
              <a:rPr lang="en-US" sz="3000" b="1" smtClean="0">
                <a:latin typeface="Times New Roman" pitchFamily="18" charset="0"/>
              </a:rPr>
              <a:t> Tuyên truyền cải cách hành chính (2đ):</a:t>
            </a:r>
            <a:r>
              <a:rPr lang="en-US" b="1" smtClean="0">
                <a:latin typeface="Times New Roman" pitchFamily="18" charset="0"/>
              </a:rPr>
              <a:t> </a:t>
            </a:r>
          </a:p>
          <a:p>
            <a:pPr marL="609600" indent="-609600" eaLnBrk="1" hangingPunct="1">
              <a:buFontTx/>
              <a:buNone/>
            </a:pPr>
            <a:r>
              <a:rPr lang="en-US" b="1" smtClean="0">
                <a:latin typeface="Times New Roman" pitchFamily="18" charset="0"/>
              </a:rPr>
              <a:t>	* Lưu ý:</a:t>
            </a:r>
          </a:p>
          <a:p>
            <a:pPr marL="609600" indent="-609600" eaLnBrk="1" hangingPunct="1">
              <a:buFontTx/>
              <a:buNone/>
            </a:pPr>
            <a:r>
              <a:rPr lang="en-US" b="1" smtClean="0">
                <a:latin typeface="Times New Roman" pitchFamily="18" charset="0"/>
              </a:rPr>
              <a:t>	</a:t>
            </a:r>
            <a:r>
              <a:rPr lang="en-US" i="1" smtClean="0">
                <a:latin typeface="Times New Roman" pitchFamily="18" charset="0"/>
              </a:rPr>
              <a:t>(1)</a:t>
            </a:r>
            <a:r>
              <a:rPr lang="en-US" smtClean="0">
                <a:latin typeface="Times New Roman" pitchFamily="18" charset="0"/>
              </a:rPr>
              <a:t> Nội dung tuyên truyền CCHC lồng ghép trong kế hoạch CCHC hàng năm nhưng còn chung chung không có </a:t>
            </a:r>
            <a:r>
              <a:rPr lang="en-US" i="1" smtClean="0">
                <a:latin typeface="Times New Roman" pitchFamily="18" charset="0"/>
              </a:rPr>
              <a:t>đối tượng, nội dung, hình thức, thời gian tuyên truyền</a:t>
            </a:r>
            <a:r>
              <a:rPr lang="en-US" smtClean="0">
                <a:latin typeface="Times New Roman" pitchFamily="18" charset="0"/>
              </a:rPr>
              <a:t> nên TCTP 1.4.1 không đạt điểm;</a:t>
            </a:r>
          </a:p>
          <a:p>
            <a:pPr marL="609600" indent="-609600" eaLnBrk="1" hangingPunct="1">
              <a:buFontTx/>
              <a:buNone/>
            </a:pPr>
            <a:r>
              <a:rPr lang="en-US" smtClean="0">
                <a:latin typeface="Times New Roman" pitchFamily="18" charset="0"/>
              </a:rPr>
              <a:t>	</a:t>
            </a:r>
            <a:r>
              <a:rPr lang="en-US" i="1" smtClean="0">
                <a:latin typeface="Times New Roman" pitchFamily="18" charset="0"/>
              </a:rPr>
              <a:t>(2)</a:t>
            </a:r>
            <a:r>
              <a:rPr lang="en-US" smtClean="0">
                <a:latin typeface="Times New Roman" pitchFamily="18" charset="0"/>
              </a:rPr>
              <a:t> Một số đơn vị tự đánh giá TCTP 1.4.2 đạt tối đa (2đ) nhưng chưa đánh giá mức độ thực hiện Kế hoạch tuyên truyền CCHC.	 </a:t>
            </a:r>
          </a:p>
          <a:p>
            <a:pPr marL="609600" indent="-609600" eaLnBrk="1" hangingPunct="1">
              <a:buFontTx/>
              <a:buNone/>
            </a:pPr>
            <a:r>
              <a:rPr lang="en-US"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EAE5DD49-D016-4C40-93C4-4B2CC887A4F0}" type="slidenum">
              <a:rPr lang="en-US" sz="1400" b="0" i="0">
                <a:latin typeface="+mn-lt"/>
                <a:cs typeface="+mn-cs"/>
              </a:rPr>
              <a:pPr algn="r">
                <a:defRPr/>
              </a:pPr>
              <a:t>19</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Content Placeholder 2"/>
          <p:cNvSpPr>
            <a:spLocks noGrp="1"/>
          </p:cNvSpPr>
          <p:nvPr>
            <p:ph idx="1"/>
          </p:nvPr>
        </p:nvSpPr>
        <p:spPr>
          <a:xfrm>
            <a:off x="228600" y="152400"/>
            <a:ext cx="8534400" cy="6400800"/>
          </a:xfrm>
        </p:spPr>
        <p:txBody>
          <a:bodyPr/>
          <a:lstStyle/>
          <a:p>
            <a:pPr marL="609600" indent="-609600" algn="ctr" eaLnBrk="1" hangingPunct="1">
              <a:buFontTx/>
              <a:buNone/>
            </a:pPr>
            <a:r>
              <a:rPr lang="en-US" sz="4400" b="1" smtClean="0">
                <a:solidFill>
                  <a:srgbClr val="C00000"/>
                </a:solidFill>
              </a:rPr>
              <a:t>CƠ SỞ THỰC HIỆN</a:t>
            </a:r>
          </a:p>
          <a:p>
            <a:pPr marL="609600" indent="-609600" eaLnBrk="1" hangingPunct="1">
              <a:buFontTx/>
              <a:buAutoNum type="arabicPeriod"/>
            </a:pPr>
            <a:r>
              <a:rPr lang="en-US" b="1" smtClean="0">
                <a:latin typeface="Times New Roman" pitchFamily="18" charset="0"/>
              </a:rPr>
              <a:t>Quyết định của UBND tỉnh ban hành Chỉ số cải cách hành chính các sở, ban, ngành; UBND cấp huyện và cấp xã thuộc tỉnh Đồng Nai;</a:t>
            </a:r>
          </a:p>
          <a:p>
            <a:pPr marL="609600" indent="-609600" eaLnBrk="1" hangingPunct="1">
              <a:buFontTx/>
              <a:buAutoNum type="arabicPeriod" startAt="2"/>
            </a:pPr>
            <a:r>
              <a:rPr lang="en-US" b="1" smtClean="0">
                <a:latin typeface="Times New Roman" pitchFamily="18" charset="0"/>
              </a:rPr>
              <a:t>Kế hoạch của UBND tỉnh ban hành Kế hoạch xác định chỉ số cải cách hành chính các sở, ban, ngành; UBND cấp huyện và cấp xã thuộc tỉnh Đồng Nai;</a:t>
            </a:r>
          </a:p>
          <a:p>
            <a:pPr marL="609600" indent="-609600" eaLnBrk="1" hangingPunct="1">
              <a:buFontTx/>
              <a:buNone/>
            </a:pPr>
            <a:r>
              <a:rPr lang="en-US" b="1" smtClean="0">
                <a:latin typeface="Times New Roman" pitchFamily="18" charset="0"/>
              </a:rPr>
              <a:t>3</a:t>
            </a:r>
            <a:r>
              <a:rPr lang="en-US" smtClean="0">
                <a:latin typeface="Times New Roman" pitchFamily="18" charset="0"/>
              </a:rPr>
              <a:t>.   </a:t>
            </a:r>
            <a:r>
              <a:rPr lang="en-US" b="1" smtClean="0">
                <a:latin typeface="Times New Roman" pitchFamily="18" charset="0"/>
              </a:rPr>
              <a:t>Văn bản của Sở Nội vụ hướng dẫn xác định Chỉ số CCHC của các sở, ban, ngành.</a:t>
            </a:r>
            <a:r>
              <a:rPr lang="en-US" smtClean="0">
                <a:latin typeface="Times New Roman" pitchFamily="18" charset="0"/>
              </a:rPr>
              <a:t>  </a:t>
            </a:r>
            <a:endParaRPr lang="vi-VN" smtClean="0">
              <a:latin typeface="Times New Roman" pitchFamily="18" charset="0"/>
            </a:endParaRPr>
          </a:p>
        </p:txBody>
      </p:sp>
      <p:sp>
        <p:nvSpPr>
          <p:cNvPr id="5" name="Slide Number Placeholder 4"/>
          <p:cNvSpPr>
            <a:spLocks noGrp="1"/>
          </p:cNvSpPr>
          <p:nvPr>
            <p:ph type="sldNum" sz="quarter" idx="12"/>
          </p:nvPr>
        </p:nvSpPr>
        <p:spPr/>
        <p:txBody>
          <a:bodyPr/>
          <a:lstStyle/>
          <a:p>
            <a:pPr>
              <a:defRPr/>
            </a:pPr>
            <a:fld id="{B89EC498-FA17-4C92-8437-9066E9A9EE3B}" type="slidenum">
              <a:rPr lang="en-US" smtClean="0"/>
              <a:pPr>
                <a:defRPr/>
              </a:pPr>
              <a:t>2</a:t>
            </a:fld>
            <a:endParaRPr lang="en-US"/>
          </a:p>
        </p:txBody>
      </p:sp>
    </p:spTree>
  </p:cSld>
  <p:clrMapOvr>
    <a:masterClrMapping/>
  </p:clrMapOvr>
  <p:transition>
    <p:circl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6562"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1.</a:t>
            </a:r>
            <a:r>
              <a:rPr lang="en-US" sz="3000" b="1" smtClean="0">
                <a:latin typeface="Times New Roman" pitchFamily="18" charset="0"/>
              </a:rPr>
              <a:t>5</a:t>
            </a:r>
            <a:r>
              <a:rPr lang="vi-VN" sz="3000" b="1" smtClean="0">
                <a:latin typeface="Times New Roman" pitchFamily="18" charset="0"/>
              </a:rPr>
              <a:t>:</a:t>
            </a:r>
            <a:r>
              <a:rPr lang="en-US" sz="3000" b="1" smtClean="0">
                <a:latin typeface="Times New Roman" pitchFamily="18" charset="0"/>
              </a:rPr>
              <a:t> Sự năng động trong điều hành cải cách hành chính (2đ):</a:t>
            </a:r>
            <a:r>
              <a:rPr lang="en-US" b="1" smtClean="0">
                <a:latin typeface="Times New Roman" pitchFamily="18" charset="0"/>
              </a:rPr>
              <a:t> </a:t>
            </a:r>
          </a:p>
          <a:p>
            <a:pPr marL="609600" indent="-609600" eaLnBrk="1" hangingPunct="1">
              <a:buFontTx/>
              <a:buNone/>
            </a:pPr>
            <a:r>
              <a:rPr lang="en-US" b="1" smtClean="0">
                <a:latin typeface="Times New Roman" pitchFamily="18" charset="0"/>
              </a:rPr>
              <a:t>	</a:t>
            </a:r>
            <a:r>
              <a:rPr lang="en-US" smtClean="0">
                <a:latin typeface="Times New Roman" pitchFamily="18" charset="0"/>
              </a:rPr>
              <a:t>- TCTP 1.5.1</a:t>
            </a:r>
            <a:r>
              <a:rPr lang="en-US" b="1" smtClean="0">
                <a:latin typeface="Times New Roman" pitchFamily="18" charset="0"/>
              </a:rPr>
              <a:t>: </a:t>
            </a:r>
            <a:r>
              <a:rPr lang="en-US" smtClean="0">
                <a:latin typeface="Times New Roman" pitchFamily="18" charset="0"/>
              </a:rPr>
              <a:t>Gắn kết quả CCHC với công tác thi đua - khen thưởng (1đ): Cụ thể trong phát động thi đua hàng năm hoặc kế hoạch thi đua khen thưởng của đơn vị</a:t>
            </a:r>
          </a:p>
          <a:p>
            <a:pPr marL="609600" indent="-609600" eaLnBrk="1" hangingPunct="1">
              <a:buFontTx/>
              <a:buNone/>
            </a:pPr>
            <a:r>
              <a:rPr lang="en-US" smtClean="0">
                <a:latin typeface="Times New Roman" pitchFamily="18" charset="0"/>
              </a:rPr>
              <a:t>	* Lưu ý: Các phát động thi đua của các đơn vị chưa gắn kết quả CCHC với thi đua khen thưởng; nhiều đơn vị chỉ dừng lại các văn bản chỉ đạo, điều hành (kế hoạch, phát động thi đua) chưa tổ chức thực hiện trên thực tế.   </a:t>
            </a: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64C4A014-76F5-4AD1-9A4E-B421BB6F089C}" type="slidenum">
              <a:rPr lang="en-US" sz="1400" b="0" i="0">
                <a:latin typeface="+mn-lt"/>
                <a:cs typeface="+mn-cs"/>
              </a:rPr>
              <a:pPr algn="r">
                <a:defRPr/>
              </a:pPr>
              <a:t>20</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7586"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1.</a:t>
            </a:r>
            <a:r>
              <a:rPr lang="en-US" sz="3000" b="1" smtClean="0">
                <a:latin typeface="Times New Roman" pitchFamily="18" charset="0"/>
              </a:rPr>
              <a:t>5</a:t>
            </a:r>
            <a:r>
              <a:rPr lang="vi-VN" sz="3000" b="1" smtClean="0">
                <a:latin typeface="Times New Roman" pitchFamily="18" charset="0"/>
              </a:rPr>
              <a:t>:</a:t>
            </a:r>
            <a:r>
              <a:rPr lang="en-US" sz="3000" b="1" smtClean="0">
                <a:latin typeface="Times New Roman" pitchFamily="18" charset="0"/>
              </a:rPr>
              <a:t> Sự năng động trong điều hành cải cách hành chính (2đ):</a:t>
            </a:r>
            <a:r>
              <a:rPr lang="en-US" b="1" smtClean="0">
                <a:latin typeface="Times New Roman" pitchFamily="18" charset="0"/>
              </a:rPr>
              <a:t> </a:t>
            </a:r>
          </a:p>
          <a:p>
            <a:pPr marL="609600" indent="-609600" eaLnBrk="1" hangingPunct="1">
              <a:buFontTx/>
              <a:buNone/>
            </a:pPr>
            <a:r>
              <a:rPr lang="en-US" b="1" smtClean="0">
                <a:latin typeface="Times New Roman" pitchFamily="18" charset="0"/>
              </a:rPr>
              <a:t>	</a:t>
            </a:r>
            <a:r>
              <a:rPr lang="en-US" smtClean="0">
                <a:latin typeface="Times New Roman" pitchFamily="18" charset="0"/>
              </a:rPr>
              <a:t>- TCTP 1.5.2: </a:t>
            </a:r>
            <a:r>
              <a:rPr lang="vi-VN" smtClean="0">
                <a:latin typeface="Times New Roman" pitchFamily="18" charset="0"/>
              </a:rPr>
              <a:t>Sáng kiến trong CCHC là </a:t>
            </a:r>
            <a:r>
              <a:rPr lang="vi-VN" b="1" i="1" smtClean="0">
                <a:latin typeface="Times New Roman" pitchFamily="18" charset="0"/>
              </a:rPr>
              <a:t>những giải pháp, biện pháp, cách làm mới (chưa từng được áp dụng địa bàn tỉnh)</a:t>
            </a:r>
            <a:r>
              <a:rPr lang="vi-VN" smtClean="0">
                <a:latin typeface="Times New Roman" pitchFamily="18" charset="0"/>
              </a:rPr>
              <a:t> được áp dụng và đem lại hiệu quả trong thực hiện kế hoạch CCHC hàng năm của đơn vị</a:t>
            </a:r>
            <a:r>
              <a:rPr lang="en-US" smtClean="0">
                <a:latin typeface="Times New Roman" pitchFamily="18" charset="0"/>
              </a:rPr>
              <a:t>.</a:t>
            </a: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FE492A18-A128-4AA3-9228-B1F05F597CED}" type="slidenum">
              <a:rPr lang="en-US" sz="1400" b="0" i="0">
                <a:latin typeface="+mn-lt"/>
                <a:cs typeface="+mn-cs"/>
              </a:rPr>
              <a:pPr algn="r">
                <a:defRPr/>
              </a:pPr>
              <a:t>21</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8610"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a:t>
            </a:r>
            <a:r>
              <a:rPr lang="en-US" sz="3000" b="1" smtClean="0">
                <a:latin typeface="Times New Roman" pitchFamily="18" charset="0"/>
              </a:rPr>
              <a:t> 3.1.2</a:t>
            </a:r>
            <a:r>
              <a:rPr lang="vi-VN" sz="3000" b="1" smtClean="0">
                <a:latin typeface="Times New Roman" pitchFamily="18" charset="0"/>
              </a:rPr>
              <a:t>:</a:t>
            </a:r>
            <a:r>
              <a:rPr lang="en-US" sz="3000" b="1" smtClean="0">
                <a:latin typeface="Times New Roman" pitchFamily="18" charset="0"/>
              </a:rPr>
              <a:t> Kết quả thực hiện kế hoạch kiểm soát TTHC (3đ):</a:t>
            </a:r>
            <a:r>
              <a:rPr lang="en-US" b="1" smtClean="0">
                <a:latin typeface="Times New Roman" pitchFamily="18" charset="0"/>
              </a:rPr>
              <a:t> </a:t>
            </a:r>
          </a:p>
          <a:p>
            <a:pPr marL="609600" indent="-609600" eaLnBrk="1" hangingPunct="1">
              <a:buFontTx/>
              <a:buNone/>
            </a:pPr>
            <a:r>
              <a:rPr lang="en-US" b="1" smtClean="0">
                <a:latin typeface="Times New Roman" pitchFamily="18" charset="0"/>
              </a:rPr>
              <a:t>	</a:t>
            </a:r>
            <a:r>
              <a:rPr lang="vi-VN" smtClean="0">
                <a:latin typeface="Times New Roman" pitchFamily="18" charset="0"/>
              </a:rPr>
              <a:t>Trên cơ sở kết quả, sản phẩm đầu ra trong kế hoạch, đến cuối năm kế hoạch, các </a:t>
            </a:r>
            <a:r>
              <a:rPr lang="en-US" smtClean="0">
                <a:latin typeface="Times New Roman" pitchFamily="18" charset="0"/>
              </a:rPr>
              <a:t>đơn vị</a:t>
            </a:r>
            <a:r>
              <a:rPr lang="vi-VN" smtClean="0">
                <a:latin typeface="Times New Roman" pitchFamily="18" charset="0"/>
              </a:rPr>
              <a:t> xem xét kết quả, sản phẩm đã được hoàn thành, tính tỷ lệ % (số kết quả, sản phẩm hoàn thành so với tổng số) và đối chiếu với thang điểm để chấm điểm</a:t>
            </a:r>
            <a:r>
              <a:rPr lang="en-US" smtClean="0">
                <a:latin typeface="Times New Roman" pitchFamily="18" charset="0"/>
              </a:rPr>
              <a:t>; </a:t>
            </a:r>
            <a:r>
              <a:rPr lang="en-US" i="1" smtClean="0">
                <a:latin typeface="Times New Roman" pitchFamily="18" charset="0"/>
              </a:rPr>
              <a:t>Ví dụ: Kế hoạch đơn vị đưa ra 10 mục tiêu; cuối năm kế hoạch đã hoàn thành 9/10 mục tiêu, đạt tỷ lệ 90%, đơn vị tự chấm TCTP 3.1.2 là 2 điểm.</a:t>
            </a:r>
            <a:r>
              <a:rPr lang="en-US" smtClean="0">
                <a:latin typeface="Times New Roman" pitchFamily="18" charset="0"/>
              </a:rPr>
              <a:t> </a:t>
            </a: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827832ED-F899-48D5-A9F9-8EA20EA9A444}" type="slidenum">
              <a:rPr lang="en-US" sz="1400" b="0" i="0">
                <a:latin typeface="+mn-lt"/>
                <a:cs typeface="+mn-cs"/>
              </a:rPr>
              <a:pPr algn="r">
                <a:defRPr/>
              </a:pPr>
              <a:t>22</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9634"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a:t>
            </a:r>
            <a:r>
              <a:rPr lang="en-US" sz="3000" b="1" smtClean="0">
                <a:latin typeface="Times New Roman" pitchFamily="18" charset="0"/>
              </a:rPr>
              <a:t> 3.2.2</a:t>
            </a:r>
            <a:r>
              <a:rPr lang="vi-VN" sz="3000" b="1" smtClean="0">
                <a:latin typeface="Times New Roman" pitchFamily="18" charset="0"/>
              </a:rPr>
              <a:t>:</a:t>
            </a:r>
            <a:r>
              <a:rPr lang="en-US" sz="3000" b="1" smtClean="0">
                <a:latin typeface="Times New Roman" pitchFamily="18" charset="0"/>
              </a:rPr>
              <a:t> </a:t>
            </a:r>
            <a:r>
              <a:rPr lang="en-US" b="1" smtClean="0">
                <a:latin typeface="Times New Roman" pitchFamily="18" charset="0"/>
              </a:rPr>
              <a:t>Số lượng thủ tục hành chính giải quyết theo cơ chế một cửa liên thông</a:t>
            </a:r>
            <a:r>
              <a:rPr lang="en-US" smtClean="0">
                <a:latin typeface="Times New Roman" pitchFamily="18" charset="0"/>
              </a:rPr>
              <a:t> </a:t>
            </a:r>
          </a:p>
          <a:p>
            <a:pPr marL="609600" indent="-609600" eaLnBrk="1" hangingPunct="1">
              <a:buFontTx/>
              <a:buNone/>
            </a:pPr>
            <a:r>
              <a:rPr lang="en-US" smtClean="0">
                <a:latin typeface="Times New Roman" pitchFamily="18" charset="0"/>
              </a:rPr>
              <a:t>	- Từ 4 TTHC trở lên: (3đ) </a:t>
            </a:r>
          </a:p>
          <a:p>
            <a:pPr marL="609600" indent="-609600" eaLnBrk="1" hangingPunct="1">
              <a:buFontTx/>
              <a:buNone/>
            </a:pPr>
            <a:r>
              <a:rPr lang="en-US" smtClean="0">
                <a:latin typeface="Times New Roman" pitchFamily="18" charset="0"/>
              </a:rPr>
              <a:t>	- Từ 02 đến 03 TTHC (2đ): </a:t>
            </a:r>
          </a:p>
          <a:p>
            <a:pPr marL="609600" indent="-609600" eaLnBrk="1" hangingPunct="1">
              <a:buFontTx/>
              <a:buNone/>
            </a:pPr>
            <a:r>
              <a:rPr lang="en-US" smtClean="0">
                <a:latin typeface="Times New Roman" pitchFamily="18" charset="0"/>
              </a:rPr>
              <a:t>	- Có 01 TTHC: (1đ). </a:t>
            </a:r>
          </a:p>
          <a:p>
            <a:pPr marL="609600" indent="-609600" eaLnBrk="1" hangingPunct="1">
              <a:buFontTx/>
              <a:buNone/>
            </a:pPr>
            <a:r>
              <a:rPr lang="en-US" i="1" smtClean="0"/>
              <a:t>	</a:t>
            </a:r>
            <a:r>
              <a:rPr lang="en-US" sz="2800" i="1" smtClean="0"/>
              <a:t>Trường hợp đơn vị không thực hiện cơ chế một cửa liên thông do TTHC không có điều kiện để liên thông: (2đ); Trường hợp đơn vị có TTHC theo chỉ đạo của Trung ương, của UBND tỉnh giải quyết theo cơ chế một cửa liên thông nhưng chưa thực hiện liên thông: (0đ)</a:t>
            </a:r>
            <a:r>
              <a:rPr lang="en-US" sz="2800" smtClean="0"/>
              <a:t> </a:t>
            </a:r>
            <a:endParaRPr lang="en-US" sz="2800" smtClean="0">
              <a:latin typeface="Times New Roman" pitchFamily="18" charset="0"/>
            </a:endParaRPr>
          </a:p>
          <a:p>
            <a:pPr marL="609600" indent="-609600" eaLnBrk="1" hangingPunct="1">
              <a:buFontTx/>
              <a:buNone/>
            </a:pPr>
            <a:endParaRPr lang="en-US" sz="2800"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6E0D81C2-9E48-4A7D-BE3F-5B2235EC7DDE}" type="slidenum">
              <a:rPr lang="en-US" sz="1400" b="0" i="0">
                <a:latin typeface="+mn-lt"/>
                <a:cs typeface="+mn-cs"/>
              </a:rPr>
              <a:pPr algn="r">
                <a:defRPr/>
              </a:pPr>
              <a:t>23</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70658"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a:t>
            </a:r>
            <a:r>
              <a:rPr lang="en-US" sz="3000" b="1" smtClean="0">
                <a:latin typeface="Times New Roman" pitchFamily="18" charset="0"/>
              </a:rPr>
              <a:t>5.3.1</a:t>
            </a:r>
            <a:r>
              <a:rPr lang="vi-VN" sz="3000" b="1" smtClean="0">
                <a:latin typeface="Times New Roman" pitchFamily="18" charset="0"/>
              </a:rPr>
              <a:t>:</a:t>
            </a:r>
            <a:r>
              <a:rPr lang="en-US" sz="3000" b="1" smtClean="0">
                <a:latin typeface="Times New Roman" pitchFamily="18" charset="0"/>
              </a:rPr>
              <a:t> </a:t>
            </a:r>
            <a:r>
              <a:rPr lang="vi-VN" b="1" smtClean="0">
                <a:latin typeface="Times New Roman" pitchFamily="18" charset="0"/>
              </a:rPr>
              <a:t>Ban hành kế hoạch đào tạo, bồi dưỡng </a:t>
            </a:r>
            <a:r>
              <a:rPr lang="en-US" b="1" smtClean="0">
                <a:latin typeface="Times New Roman" pitchFamily="18" charset="0"/>
              </a:rPr>
              <a:t>CBCCVC</a:t>
            </a:r>
            <a:r>
              <a:rPr lang="vi-VN" b="1" smtClean="0">
                <a:latin typeface="Times New Roman" pitchFamily="18" charset="0"/>
              </a:rPr>
              <a:t> hàng năm</a:t>
            </a:r>
            <a:r>
              <a:rPr lang="en-US" smtClean="0">
                <a:latin typeface="Times New Roman" pitchFamily="18" charset="0"/>
              </a:rPr>
              <a:t> </a:t>
            </a:r>
            <a:r>
              <a:rPr lang="vi-VN" smtClean="0">
                <a:latin typeface="Times New Roman" pitchFamily="18" charset="0"/>
              </a:rPr>
              <a:t>kịp thời (vào tháng 9 năm trước liền kề năm kế hoạch)</a:t>
            </a:r>
            <a:r>
              <a:rPr lang="en-US" smtClean="0">
                <a:latin typeface="Times New Roman" pitchFamily="18" charset="0"/>
              </a:rPr>
              <a:t>: </a:t>
            </a:r>
          </a:p>
          <a:p>
            <a:pPr marL="609600" indent="-609600" eaLnBrk="1" hangingPunct="1">
              <a:buFontTx/>
              <a:buNone/>
            </a:pPr>
            <a:r>
              <a:rPr lang="en-US" altLang="ko-KR" smtClean="0">
                <a:latin typeface="Times New Roman" pitchFamily="18" charset="0"/>
                <a:ea typeface="굴림" charset="-127"/>
              </a:rPr>
              <a:t>	</a:t>
            </a:r>
            <a:r>
              <a:rPr lang="en-US" altLang="ko-KR" sz="2800" smtClean="0">
                <a:latin typeface="Times New Roman" pitchFamily="18" charset="0"/>
                <a:ea typeface="굴림" charset="-127"/>
              </a:rPr>
              <a:t>Thực hiện Quyết định số 57/2010/QĐ-UBND ngày 20/9/2010 của UBND tỉnh quy định tạm thời về hỗ trợ chi phí đào tạo, bồi dưỡng đối với cán bộ, công chức, viên chức. Sở Nội vụ phối hợp Sở Tài chính có hướng dẫn 109/HD-SNV-STC ngày 18/01/2012 triển khai đến các đơn vị, địa phương xây kế hoạch đào tạo, bồi dưỡng trong tháng 9 năm trước năm kế hoạch gửi về Sở Nội vụ, Sở Tài chính tổng hợp trình Tỉnh ủy, UBND tỉnh theo quy định. </a:t>
            </a:r>
            <a:endParaRPr lang="en-US" sz="2800" smtClean="0">
              <a:latin typeface="Times New Roman" pitchFamily="18" charset="0"/>
            </a:endParaRPr>
          </a:p>
          <a:p>
            <a:pPr marL="609600" indent="-609600" eaLnBrk="1" hangingPunct="1">
              <a:buFontTx/>
              <a:buNone/>
            </a:pPr>
            <a:endParaRPr lang="en-US" sz="2800" smtClean="0">
              <a:latin typeface="Times New Roman" pitchFamily="18" charset="0"/>
            </a:endParaRPr>
          </a:p>
          <a:p>
            <a:pPr marL="609600" indent="-609600" eaLnBrk="1" hangingPunct="1">
              <a:buFontTx/>
              <a:buNone/>
            </a:pPr>
            <a:endParaRPr lang="en-US" sz="2800"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921C3DE0-28C3-467B-AE8E-50B6AE142C93}" type="slidenum">
              <a:rPr lang="en-US" sz="1400" b="0" i="0">
                <a:latin typeface="+mn-lt"/>
                <a:cs typeface="+mn-cs"/>
              </a:rPr>
              <a:pPr algn="r">
                <a:defRPr/>
              </a:pPr>
              <a:t>24</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71682"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a:t>
            </a:r>
            <a:r>
              <a:rPr lang="en-US" sz="3000" b="1" smtClean="0">
                <a:latin typeface="Times New Roman" pitchFamily="18" charset="0"/>
              </a:rPr>
              <a:t>5.3.2</a:t>
            </a:r>
            <a:r>
              <a:rPr lang="vi-VN" sz="3000" b="1" smtClean="0">
                <a:latin typeface="Times New Roman" pitchFamily="18" charset="0"/>
              </a:rPr>
              <a:t>:</a:t>
            </a:r>
            <a:r>
              <a:rPr lang="en-US" sz="3000" b="1" smtClean="0">
                <a:latin typeface="Times New Roman" pitchFamily="18" charset="0"/>
              </a:rPr>
              <a:t> </a:t>
            </a:r>
            <a:r>
              <a:rPr lang="vi-VN" sz="3000" smtClean="0">
                <a:latin typeface="Times New Roman" pitchFamily="18" charset="0"/>
              </a:rPr>
              <a:t>Tổ chức thực hiện kế hoạch đào tạo, bồi dưỡng chính trị, chuyên môn; bồi dưỡng nghiệp vụ theo vị trí việc làm quy định tại Nghị định số 18/2010/NĐ-CP ngày 25/01/2010 của Chính phủ: Tỷ lệ %</a:t>
            </a:r>
            <a:r>
              <a:rPr lang="en-US" sz="3000" smtClean="0">
                <a:latin typeface="Times New Roman" pitchFamily="18" charset="0"/>
              </a:rPr>
              <a:t> </a:t>
            </a:r>
            <a:r>
              <a:rPr lang="vi-VN" sz="3000" smtClean="0">
                <a:latin typeface="Times New Roman" pitchFamily="18" charset="0"/>
              </a:rPr>
              <a:t>công chức được đào tạo, bồi dưỡng với thời gian học tối thiểu từ 01 tuần/01 năm trở lên</a:t>
            </a:r>
            <a:r>
              <a:rPr lang="en-US" sz="3000" smtClean="0">
                <a:latin typeface="Times New Roman" pitchFamily="18" charset="0"/>
              </a:rPr>
              <a:t>:</a:t>
            </a:r>
            <a:r>
              <a:rPr lang="en-US" b="1" smtClean="0">
                <a:latin typeface="Times New Roman" pitchFamily="18" charset="0"/>
              </a:rPr>
              <a:t> </a:t>
            </a:r>
          </a:p>
          <a:p>
            <a:pPr marL="609600" indent="-609600" eaLnBrk="1" hangingPunct="1">
              <a:buFontTx/>
              <a:buNone/>
            </a:pPr>
            <a:r>
              <a:rPr lang="en-US" sz="2800" b="1" smtClean="0">
                <a:latin typeface="Times New Roman" pitchFamily="18" charset="0"/>
              </a:rPr>
              <a:t>	</a:t>
            </a:r>
            <a:r>
              <a:rPr lang="en-US" sz="2800" i="1" smtClean="0">
                <a:latin typeface="Times New Roman" pitchFamily="18" charset="0"/>
              </a:rPr>
              <a:t>- Tỷ lệ từ 70% số cán bộ, công chức trở lên đạt 3 điểm;  </a:t>
            </a:r>
          </a:p>
          <a:p>
            <a:pPr marL="609600" indent="-609600" eaLnBrk="1" hangingPunct="1">
              <a:buFontTx/>
              <a:buNone/>
            </a:pPr>
            <a:r>
              <a:rPr lang="en-US" sz="2800" i="1" smtClean="0">
                <a:latin typeface="Times New Roman" pitchFamily="18" charset="0"/>
              </a:rPr>
              <a:t>	- Các lớp đào tạo, bồi dưỡng chính trị, chuyên môn từ 05 ngày trở lên;</a:t>
            </a:r>
          </a:p>
          <a:p>
            <a:pPr marL="609600" indent="-609600" eaLnBrk="1" hangingPunct="1">
              <a:buFontTx/>
              <a:buNone/>
            </a:pPr>
            <a:r>
              <a:rPr lang="en-US" sz="2800" i="1" smtClean="0">
                <a:latin typeface="Times New Roman" pitchFamily="18" charset="0"/>
              </a:rPr>
              <a:t>	- Đối tượng là cán bộ, công chức không bao gồm viên chức.</a:t>
            </a:r>
          </a:p>
          <a:p>
            <a:pPr marL="609600" indent="-609600" eaLnBrk="1" hangingPunct="1">
              <a:buFontTx/>
              <a:buNone/>
            </a:pPr>
            <a:endParaRPr lang="en-US" i="1"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25D282B5-E032-487B-AF24-44914DCA375E}" type="slidenum">
              <a:rPr lang="en-US" sz="1400" b="0" i="0">
                <a:latin typeface="+mn-lt"/>
                <a:cs typeface="+mn-cs"/>
              </a:rPr>
              <a:pPr algn="r">
                <a:defRPr/>
              </a:pPr>
              <a:t>25</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72706"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a:t>
            </a:r>
            <a:r>
              <a:rPr lang="en-US" sz="3000" b="1" smtClean="0">
                <a:latin typeface="Times New Roman" pitchFamily="18" charset="0"/>
              </a:rPr>
              <a:t>7.1.2</a:t>
            </a:r>
            <a:r>
              <a:rPr lang="vi-VN" sz="3000" b="1" smtClean="0">
                <a:latin typeface="Times New Roman" pitchFamily="18" charset="0"/>
              </a:rPr>
              <a:t>:</a:t>
            </a:r>
            <a:r>
              <a:rPr lang="en-US" sz="3000" b="1" smtClean="0">
                <a:latin typeface="Times New Roman" pitchFamily="18" charset="0"/>
              </a:rPr>
              <a:t> Kết quả thực hiện kế hoạch ứng dụng công nghệ thông tin:</a:t>
            </a:r>
          </a:p>
          <a:p>
            <a:pPr marL="609600" indent="-609600" eaLnBrk="1" hangingPunct="1">
              <a:buFontTx/>
              <a:buNone/>
            </a:pPr>
            <a:r>
              <a:rPr lang="en-US" i="1" smtClean="0"/>
              <a:t>	</a:t>
            </a:r>
            <a:r>
              <a:rPr lang="vi-VN" sz="3000" i="1" smtClean="0">
                <a:latin typeface="Times New Roman" pitchFamily="18" charset="0"/>
              </a:rPr>
              <a:t>Đến thời điểm cuối năm kế hoạch, các sở, ban, ngành tính tỷ lệ % (từng nội dung, mục tiêu hoàn thành so với tổng số) và đối chiếu với thang điểm để chấm điểm: Nếu thực hiện đạt 100% kế hoạch thì điểm đánh giá là 3</a:t>
            </a:r>
            <a:r>
              <a:rPr lang="en-US" sz="3000" i="1" smtClean="0">
                <a:latin typeface="Times New Roman" pitchFamily="18" charset="0"/>
              </a:rPr>
              <a:t> điểm</a:t>
            </a:r>
            <a:r>
              <a:rPr lang="vi-VN" sz="3000" i="1" smtClean="0">
                <a:latin typeface="Times New Roman" pitchFamily="18" charset="0"/>
              </a:rPr>
              <a:t>; từ 85% đến dưới 100% kế hoạch thì điểm đánh giá là 2; từ 70% đến dưới 85% kế hoạch thì điểm đánh giá là 1; dưới 70% kế hoạch thì điểm đánh giá bằng 0</a:t>
            </a:r>
            <a:r>
              <a:rPr lang="en-US" sz="3000" smtClean="0">
                <a:latin typeface="Times New Roman" pitchFamily="18" charset="0"/>
              </a:rPr>
              <a:t>.</a:t>
            </a:r>
          </a:p>
          <a:p>
            <a:pPr marL="609600" indent="-609600" eaLnBrk="1" hangingPunct="1">
              <a:buFontTx/>
              <a:buNone/>
            </a:pPr>
            <a:r>
              <a:rPr lang="en-US" sz="3000" smtClean="0">
                <a:latin typeface="Times New Roman" pitchFamily="18" charset="0"/>
              </a:rPr>
              <a:t>	</a:t>
            </a:r>
            <a:r>
              <a:rPr lang="en-US" sz="3000" b="1" i="1" smtClean="0">
                <a:latin typeface="Times New Roman" pitchFamily="18" charset="0"/>
              </a:rPr>
              <a:t>* Lưu ý:</a:t>
            </a:r>
            <a:r>
              <a:rPr lang="en-US" sz="3000" smtClean="0">
                <a:latin typeface="Times New Roman" pitchFamily="18" charset="0"/>
              </a:rPr>
              <a:t> Đơn vị cần có đánh giá, chứng minh, có tài liệu kiểm chứng.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BECBBDAF-F4CF-4270-A1F4-29FBCB798B35}" type="slidenum">
              <a:rPr lang="en-US" sz="1400" b="0" i="0">
                <a:latin typeface="+mn-lt"/>
                <a:cs typeface="+mn-cs"/>
              </a:rPr>
              <a:pPr algn="r">
                <a:defRPr/>
              </a:pPr>
              <a:t>26</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73730"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a:t>
            </a:r>
            <a:r>
              <a:rPr lang="en-US" sz="3000" b="1" smtClean="0">
                <a:latin typeface="Times New Roman" pitchFamily="18" charset="0"/>
              </a:rPr>
              <a:t>7.2.1</a:t>
            </a:r>
            <a:r>
              <a:rPr lang="vi-VN" sz="3000" b="1" smtClean="0">
                <a:latin typeface="Times New Roman" pitchFamily="18" charset="0"/>
              </a:rPr>
              <a:t>:</a:t>
            </a:r>
            <a:r>
              <a:rPr lang="en-US" sz="3000" b="1" smtClean="0">
                <a:latin typeface="Times New Roman" pitchFamily="18" charset="0"/>
              </a:rPr>
              <a:t> Tỷ lệ hồ sơ giải quyết qua phần mềm một cửa hiện đại </a:t>
            </a:r>
            <a:r>
              <a:rPr lang="en-US" i="1" smtClean="0"/>
              <a:t>	</a:t>
            </a:r>
          </a:p>
          <a:p>
            <a:pPr marL="609600" indent="-609600" eaLnBrk="1" hangingPunct="1">
              <a:buFontTx/>
              <a:buNone/>
            </a:pPr>
            <a:r>
              <a:rPr lang="en-US" i="1" smtClean="0"/>
              <a:t>	- </a:t>
            </a:r>
            <a:r>
              <a:rPr lang="vi-VN" i="1" smtClean="0">
                <a:latin typeface="Times New Roman" pitchFamily="18" charset="0"/>
              </a:rPr>
              <a:t>Đạt 100% hồ sơ trở lên thì điểm đánh giá là 4; từ 95% đến </a:t>
            </a:r>
            <a:r>
              <a:rPr lang="en-US" i="1" smtClean="0">
                <a:latin typeface="Times New Roman" pitchFamily="18" charset="0"/>
              </a:rPr>
              <a:t>dưới </a:t>
            </a:r>
            <a:r>
              <a:rPr lang="vi-VN" i="1" smtClean="0">
                <a:latin typeface="Times New Roman" pitchFamily="18" charset="0"/>
              </a:rPr>
              <a:t>100% hồ sơ thì điểm đánh giá bằng 3; từ 90% đến dưới 95% hồ sơ thì điểm đánh giá bằng 2; từ 85% đến dưới 90% hồ sơ thì điểm đánh giá bằng 1; dưới 85% hồ sơ thì điểm đánh giá là 0</a:t>
            </a:r>
            <a:r>
              <a:rPr lang="en-US" i="1" smtClean="0">
                <a:latin typeface="Times New Roman" pitchFamily="18" charset="0"/>
              </a:rPr>
              <a:t>.</a:t>
            </a:r>
            <a:r>
              <a:rPr lang="en-US" smtClean="0">
                <a:latin typeface="Times New Roman" pitchFamily="18" charset="0"/>
              </a:rPr>
              <a:t> </a:t>
            </a:r>
          </a:p>
          <a:p>
            <a:pPr marL="609600" indent="-609600" eaLnBrk="1" hangingPunct="1">
              <a:buFontTx/>
              <a:buNone/>
            </a:pPr>
            <a:r>
              <a:rPr lang="en-US" smtClean="0">
                <a:latin typeface="Times New Roman" pitchFamily="18" charset="0"/>
              </a:rPr>
              <a:t>	- Lưu ý: Thủ tục đưa ra thực hiện theo cơ chế một cửa, một cửa liên thông; Hội đồng thẩm định sẽ kiểm tra thực tế trên phần mềm. </a:t>
            </a:r>
            <a:endParaRPr lang="en-US" i="1"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00F507F9-AC4F-44C4-A5E0-19D251CCF204}" type="slidenum">
              <a:rPr lang="en-US" sz="1400" b="0" i="0">
                <a:latin typeface="+mn-lt"/>
                <a:cs typeface="+mn-cs"/>
              </a:rPr>
              <a:pPr algn="r">
                <a:defRPr/>
              </a:pPr>
              <a:t>27</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74754"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Lĩnh vực 8</a:t>
            </a:r>
            <a:r>
              <a:rPr lang="vi-VN" sz="3000" b="1" smtClean="0">
                <a:latin typeface="Times New Roman" pitchFamily="18" charset="0"/>
              </a:rPr>
              <a:t>:</a:t>
            </a:r>
            <a:r>
              <a:rPr lang="en-US" sz="3000" b="1" smtClean="0">
                <a:latin typeface="Times New Roman" pitchFamily="18" charset="0"/>
              </a:rPr>
              <a:t> </a:t>
            </a:r>
            <a:r>
              <a:rPr lang="vi-VN" sz="3000" smtClean="0">
                <a:latin typeface="Times New Roman" pitchFamily="18" charset="0"/>
              </a:rPr>
              <a:t>Đánh giá kết quả triển khai các chỉ đạo của Chính phủ, các bộ, ngành Trung ương, Tỉnh ủy, UBND tỉnh về cải cách hành chính </a:t>
            </a:r>
            <a:r>
              <a:rPr lang="vi-VN" sz="3000" b="1" i="1" u="sng" smtClean="0">
                <a:latin typeface="Times New Roman" pitchFamily="18" charset="0"/>
              </a:rPr>
              <a:t>trên địa bàn tỉnh</a:t>
            </a:r>
            <a:endParaRPr lang="en-US" sz="3000" b="1" i="1" smtClean="0"/>
          </a:p>
          <a:p>
            <a:pPr marL="609600" indent="-609600" eaLnBrk="1" hangingPunct="1">
              <a:buFontTx/>
              <a:buNone/>
            </a:pPr>
            <a:r>
              <a:rPr lang="en-US" b="1" i="1" smtClean="0"/>
              <a:t>	</a:t>
            </a:r>
            <a:r>
              <a:rPr lang="en-US" sz="2800" smtClean="0">
                <a:latin typeface="Times New Roman" pitchFamily="18" charset="0"/>
              </a:rPr>
              <a:t>+</a:t>
            </a:r>
            <a:r>
              <a:rPr lang="en-US" b="1" i="1" smtClean="0"/>
              <a:t> </a:t>
            </a:r>
            <a:r>
              <a:rPr lang="en-US" sz="2800" i="1" smtClean="0">
                <a:latin typeface="Times New Roman" pitchFamily="18" charset="0"/>
              </a:rPr>
              <a:t>Ví dụ: Sở Nội vụ: đánh giá công tác tham mưu UBND tỉnh về chỉ đạo, điều hành CCHC; thực hiện cơ chế một cửa, một cửa liên thông hiện đại; Xây dựng và nâng cao chất lượng đội ngũ CBCCVC.</a:t>
            </a:r>
          </a:p>
          <a:p>
            <a:pPr marL="609600" indent="-609600" eaLnBrk="1" hangingPunct="1">
              <a:buFontTx/>
              <a:buNone/>
            </a:pPr>
            <a:r>
              <a:rPr lang="en-US" sz="2800" i="1" smtClean="0">
                <a:latin typeface="Times New Roman" pitchFamily="18" charset="0"/>
              </a:rPr>
              <a:t>	+ Thực hiện tốt được cộng điểm; không thực hiện hoặc có thực hiện nhưng không đạt yêu cầu trừ điểm;</a:t>
            </a:r>
          </a:p>
          <a:p>
            <a:pPr marL="609600" indent="-609600" eaLnBrk="1" hangingPunct="1">
              <a:buFontTx/>
              <a:buNone/>
            </a:pPr>
            <a:r>
              <a:rPr lang="en-US" sz="2800" i="1" smtClean="0">
                <a:latin typeface="Times New Roman" pitchFamily="18" charset="0"/>
              </a:rPr>
              <a:t>	+ Trường hợp đơn vị không triển khai, do trong các chỉ đạo của cấp trên, đơn vị không có nhiệm vụ phải triển khai: (0đ)</a:t>
            </a:r>
            <a:r>
              <a:rPr lang="en-US" sz="2800"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90FB4BED-5383-471C-9B64-0A274AEF07B1}" type="slidenum">
              <a:rPr lang="en-US" sz="1400" b="0" i="0">
                <a:latin typeface="+mn-lt"/>
                <a:cs typeface="+mn-cs"/>
              </a:rPr>
              <a:pPr algn="r">
                <a:defRPr/>
              </a:pPr>
              <a:t>28</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pPr eaLnBrk="1" hangingPunct="1"/>
            <a:r>
              <a:rPr lang="en-US" sz="4000" b="1" smtClean="0">
                <a:solidFill>
                  <a:schemeClr val="hlink"/>
                </a:solidFill>
                <a:latin typeface="Times New Roman" pitchFamily="18" charset="0"/>
              </a:rPr>
              <a:t>THỜI GIAN THỰC HIỆN</a:t>
            </a:r>
            <a:endParaRPr lang="vi-VN" sz="4000" b="1" smtClean="0">
              <a:solidFill>
                <a:schemeClr val="hlink"/>
              </a:solidFill>
              <a:latin typeface="Times New Roman" pitchFamily="18" charset="0"/>
            </a:endParaRPr>
          </a:p>
        </p:txBody>
      </p:sp>
      <p:sp>
        <p:nvSpPr>
          <p:cNvPr id="75778" name="Content Placeholder 2"/>
          <p:cNvSpPr>
            <a:spLocks noGrp="1"/>
          </p:cNvSpPr>
          <p:nvPr>
            <p:ph idx="1"/>
          </p:nvPr>
        </p:nvSpPr>
        <p:spPr>
          <a:xfrm>
            <a:off x="457200" y="1295400"/>
            <a:ext cx="8382000" cy="5410200"/>
          </a:xfrm>
        </p:spPr>
        <p:txBody>
          <a:bodyPr/>
          <a:lstStyle/>
          <a:p>
            <a:pPr lvl="1">
              <a:buFontTx/>
              <a:buNone/>
            </a:pPr>
            <a:r>
              <a:rPr lang="nb-NO" sz="3200" smtClean="0">
                <a:latin typeface="Times New Roman" pitchFamily="18" charset="0"/>
              </a:rPr>
              <a:t>1. Đến ngày </a:t>
            </a:r>
            <a:r>
              <a:rPr lang="nb-NO" sz="3200" b="1" i="1" smtClean="0">
                <a:latin typeface="Times New Roman" pitchFamily="18" charset="0"/>
              </a:rPr>
              <a:t>31/01/2016</a:t>
            </a:r>
            <a:r>
              <a:rPr lang="nb-NO" sz="3200" smtClean="0">
                <a:latin typeface="Times New Roman" pitchFamily="18" charset="0"/>
              </a:rPr>
              <a:t> hàng năm, các sở, ban, ngành hoàn thành công tác tự đánh giá, chấm điểm chỉ số CCHC và gửi kết quả về cơ quan chủ trì thực hiện kế hoạch (Sở Nội vụ).</a:t>
            </a:r>
          </a:p>
          <a:p>
            <a:pPr lvl="1">
              <a:buFontTx/>
              <a:buNone/>
            </a:pPr>
            <a:r>
              <a:rPr lang="nb-NO" sz="3200" smtClean="0">
                <a:latin typeface="Times New Roman" pitchFamily="18" charset="0"/>
              </a:rPr>
              <a:t>2. Từ tháng </a:t>
            </a:r>
            <a:r>
              <a:rPr lang="nb-NO" sz="3200" b="1" i="1" smtClean="0">
                <a:latin typeface="Times New Roman" pitchFamily="18" charset="0"/>
              </a:rPr>
              <a:t>02/2016</a:t>
            </a:r>
            <a:r>
              <a:rPr lang="nb-NO" sz="3200" smtClean="0">
                <a:latin typeface="Times New Roman" pitchFamily="18" charset="0"/>
              </a:rPr>
              <a:t> đến ngày </a:t>
            </a:r>
            <a:r>
              <a:rPr lang="nb-NO" sz="3200" b="1" i="1" smtClean="0">
                <a:latin typeface="Times New Roman" pitchFamily="18" charset="0"/>
              </a:rPr>
              <a:t>4/2016</a:t>
            </a:r>
            <a:r>
              <a:rPr lang="nb-NO" sz="3200" smtClean="0">
                <a:latin typeface="Times New Roman" pitchFamily="18" charset="0"/>
              </a:rPr>
              <a:t>, các Sở được phân công tổ chức kiểm tra thực tế, tổ chức thẩm định, chỉ số các sở, ban, ngành</a:t>
            </a:r>
          </a:p>
          <a:p>
            <a:pPr lvl="1">
              <a:buFontTx/>
              <a:buNone/>
            </a:pPr>
            <a:r>
              <a:rPr lang="nb-NO" sz="3200" smtClean="0">
                <a:latin typeface="Times New Roman" pitchFamily="18" charset="0"/>
              </a:rPr>
              <a:t>3. Trong tháng </a:t>
            </a:r>
            <a:r>
              <a:rPr lang="nb-NO" sz="3200" b="1" i="1" smtClean="0">
                <a:latin typeface="Times New Roman" pitchFamily="18" charset="0"/>
              </a:rPr>
              <a:t>5/2016,</a:t>
            </a:r>
            <a:r>
              <a:rPr lang="nb-NO" sz="3200" smtClean="0">
                <a:latin typeface="Times New Roman" pitchFamily="18" charset="0"/>
              </a:rPr>
              <a:t> UBND tỉnh tổ chức công bố Chỉ số cải cách hành chính các đơn vị, địa phương. </a:t>
            </a:r>
            <a:endParaRPr lang="vi-VN" sz="3200" smtClean="0">
              <a:latin typeface="Times New Roman" pitchFamily="18" charset="0"/>
            </a:endParaRPr>
          </a:p>
        </p:txBody>
      </p:sp>
      <p:sp>
        <p:nvSpPr>
          <p:cNvPr id="5" name="Slide Number Placeholder 4"/>
          <p:cNvSpPr>
            <a:spLocks noGrp="1"/>
          </p:cNvSpPr>
          <p:nvPr>
            <p:ph type="sldNum" sz="quarter" idx="12"/>
          </p:nvPr>
        </p:nvSpPr>
        <p:spPr/>
        <p:txBody>
          <a:bodyPr/>
          <a:lstStyle/>
          <a:p>
            <a:pPr>
              <a:defRPr/>
            </a:pPr>
            <a:fld id="{CEAF0718-0A4C-4F4F-82E3-2992ACC4D69D}" type="slidenum">
              <a:rPr lang="en-US" smtClean="0"/>
              <a:pPr>
                <a:defRPr/>
              </a:pPr>
              <a:t>29</a:t>
            </a:fld>
            <a:endParaRPr lang="en-US"/>
          </a:p>
        </p:txBody>
      </p:sp>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Content Placeholder 2"/>
          <p:cNvSpPr>
            <a:spLocks noGrp="1"/>
          </p:cNvSpPr>
          <p:nvPr>
            <p:ph idx="1"/>
          </p:nvPr>
        </p:nvSpPr>
        <p:spPr>
          <a:xfrm>
            <a:off x="152400" y="228600"/>
            <a:ext cx="8763000" cy="6477000"/>
          </a:xfrm>
        </p:spPr>
        <p:txBody>
          <a:bodyPr/>
          <a:lstStyle/>
          <a:p>
            <a:pPr marL="609600" indent="-609600" algn="ctr" eaLnBrk="1" hangingPunct="1">
              <a:spcBef>
                <a:spcPct val="0"/>
              </a:spcBef>
              <a:buFontTx/>
              <a:buNone/>
            </a:pPr>
            <a:r>
              <a:rPr lang="en-US" sz="3600" b="1" smtClean="0">
                <a:solidFill>
                  <a:schemeClr val="hlink"/>
                </a:solidFill>
                <a:latin typeface="Times New Roman" pitchFamily="18" charset="0"/>
                <a:cs typeface="Times New Roman" pitchFamily="18" charset="0"/>
              </a:rPr>
              <a:t>MỤC ĐÍCH XÁC ĐỊNH CHỈ SỐ CCHC</a:t>
            </a:r>
            <a:endParaRPr lang="en-US" sz="3600" smtClean="0">
              <a:solidFill>
                <a:schemeClr val="hlink"/>
              </a:solidFill>
              <a:latin typeface="Times New Roman" pitchFamily="18" charset="0"/>
              <a:cs typeface="Times New Roman" pitchFamily="18" charset="0"/>
            </a:endParaRPr>
          </a:p>
          <a:p>
            <a:pPr marL="609600" indent="-609600" eaLnBrk="1" hangingPunct="1">
              <a:spcBef>
                <a:spcPct val="0"/>
              </a:spcBef>
              <a:buFontTx/>
              <a:buNone/>
            </a:pPr>
            <a:r>
              <a:rPr lang="sv-SE" b="1" smtClean="0"/>
              <a:t>	</a:t>
            </a:r>
          </a:p>
          <a:p>
            <a:pPr marL="609600" indent="-609600" eaLnBrk="1" hangingPunct="1">
              <a:spcBef>
                <a:spcPct val="0"/>
              </a:spcBef>
              <a:buFontTx/>
              <a:buNone/>
            </a:pPr>
            <a:r>
              <a:rPr lang="sv-SE" b="1" smtClean="0"/>
              <a:t>	</a:t>
            </a:r>
            <a:r>
              <a:rPr lang="sv-SE" sz="3600" smtClean="0">
                <a:latin typeface="Times New Roman" pitchFamily="18" charset="0"/>
              </a:rPr>
              <a:t>Triển khai xác định, công bố Chỉ số CCHC của các đơn vị hàng năm nhằm:</a:t>
            </a:r>
          </a:p>
          <a:p>
            <a:pPr marL="609600" indent="-609600" eaLnBrk="1" hangingPunct="1">
              <a:spcBef>
                <a:spcPct val="0"/>
              </a:spcBef>
              <a:buFontTx/>
              <a:buNone/>
            </a:pPr>
            <a:r>
              <a:rPr lang="sv-SE" sz="3600" smtClean="0">
                <a:latin typeface="Times New Roman" pitchFamily="18" charset="0"/>
              </a:rPr>
              <a:t> </a:t>
            </a:r>
          </a:p>
          <a:p>
            <a:pPr marL="609600" indent="-609600" eaLnBrk="1" hangingPunct="1">
              <a:spcBef>
                <a:spcPct val="0"/>
              </a:spcBef>
              <a:buFontTx/>
              <a:buAutoNum type="arabicPeriod"/>
            </a:pPr>
            <a:r>
              <a:rPr lang="sv-SE" sz="3600" smtClean="0">
                <a:latin typeface="Times New Roman" pitchFamily="18" charset="0"/>
              </a:rPr>
              <a:t>Đánh giá bằng định lượng kết quả thực hiện nhiệm vụ CCHC của các sở, ban, ngành;</a:t>
            </a:r>
          </a:p>
          <a:p>
            <a:pPr marL="609600" indent="-609600" eaLnBrk="1" hangingPunct="1">
              <a:spcBef>
                <a:spcPct val="0"/>
              </a:spcBef>
              <a:buFontTx/>
              <a:buNone/>
            </a:pPr>
            <a:r>
              <a:rPr lang="sv-SE" sz="3600" smtClean="0">
                <a:latin typeface="Times New Roman" pitchFamily="18" charset="0"/>
              </a:rPr>
              <a:t>2.   Làm cơ sở giúp các cơ quan tham mưu     UBND tỉnh tăng cường công tác chỉ đạo, lãnh đạo CCHC trên địa bàn tỉnh;</a:t>
            </a:r>
          </a:p>
        </p:txBody>
      </p:sp>
      <p:sp>
        <p:nvSpPr>
          <p:cNvPr id="5" name="Slide Number Placeholder 4"/>
          <p:cNvSpPr>
            <a:spLocks noGrp="1"/>
          </p:cNvSpPr>
          <p:nvPr>
            <p:ph type="sldNum" sz="quarter" idx="12"/>
          </p:nvPr>
        </p:nvSpPr>
        <p:spPr/>
        <p:txBody>
          <a:bodyPr/>
          <a:lstStyle/>
          <a:p>
            <a:pPr>
              <a:defRPr/>
            </a:pPr>
            <a:fld id="{B9832672-6F13-4F67-85FD-19DC62739C8F}" type="slidenum">
              <a:rPr lang="en-US" smtClean="0"/>
              <a:pPr>
                <a:defRPr/>
              </a:pPr>
              <a:t>3</a:t>
            </a:fld>
            <a:endParaRPr lang="en-US"/>
          </a:p>
        </p:txBody>
      </p:sp>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0" y="0"/>
            <a:ext cx="9144000" cy="6858000"/>
          </a:xfrm>
        </p:spPr>
        <p:txBody>
          <a:bodyPr/>
          <a:lstStyle/>
          <a:p>
            <a:pPr eaLnBrk="1" hangingPunct="1">
              <a:buFontTx/>
              <a:buNone/>
            </a:pPr>
            <a:endParaRPr lang="en-US" sz="9600" smtClean="0">
              <a:solidFill>
                <a:srgbClr val="0000FF"/>
              </a:solidFill>
              <a:sym typeface="Wingdings" pitchFamily="2" charset="2"/>
            </a:endParaRPr>
          </a:p>
          <a:p>
            <a:pPr eaLnBrk="1" hangingPunct="1">
              <a:buFontTx/>
              <a:buNone/>
            </a:pPr>
            <a:endParaRPr lang="en-US" sz="9600" smtClean="0">
              <a:solidFill>
                <a:srgbClr val="0000FF"/>
              </a:solidFill>
              <a:sym typeface="Wingdings" pitchFamily="2" charset="2"/>
            </a:endParaRPr>
          </a:p>
          <a:p>
            <a:pPr eaLnBrk="1" hangingPunct="1">
              <a:buFontTx/>
              <a:buNone/>
            </a:pPr>
            <a:r>
              <a:rPr lang="en-US" sz="9600" smtClean="0">
                <a:solidFill>
                  <a:srgbClr val="0000FF"/>
                </a:solidFill>
                <a:sym typeface="Wingdings" pitchFamily="2" charset="2"/>
              </a:rPr>
              <a:t>            </a:t>
            </a:r>
          </a:p>
          <a:p>
            <a:pPr eaLnBrk="1" hangingPunct="1">
              <a:buFontTx/>
              <a:buNone/>
            </a:pPr>
            <a:r>
              <a:rPr lang="en-US" sz="9600" smtClean="0">
                <a:solidFill>
                  <a:srgbClr val="0000FF"/>
                </a:solidFill>
                <a:sym typeface="Wingdings" pitchFamily="2" charset="2"/>
              </a:rPr>
              <a:t>             </a:t>
            </a:r>
            <a:r>
              <a:rPr lang="en-US" sz="9600" smtClean="0">
                <a:solidFill>
                  <a:srgbClr val="FF0000"/>
                </a:solidFill>
                <a:sym typeface="Wingdings" pitchFamily="2" charset="2"/>
              </a:rPr>
              <a:t></a:t>
            </a:r>
          </a:p>
          <a:p>
            <a:pPr eaLnBrk="1" hangingPunct="1">
              <a:buFontTx/>
              <a:buNone/>
            </a:pPr>
            <a:endParaRPr lang="vi-VN" smtClean="0"/>
          </a:p>
        </p:txBody>
      </p:sp>
      <p:sp>
        <p:nvSpPr>
          <p:cNvPr id="49156" name="WordArt 4"/>
          <p:cNvSpPr>
            <a:spLocks noChangeArrowheads="1" noChangeShapeType="1" noTextEdit="1"/>
          </p:cNvSpPr>
          <p:nvPr/>
        </p:nvSpPr>
        <p:spPr bwMode="auto">
          <a:xfrm>
            <a:off x="1447800" y="1676400"/>
            <a:ext cx="6248400" cy="32004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800" kern="10">
                <a:ln w="9525">
                  <a:round/>
                  <a:headEnd/>
                  <a:tailEnd/>
                </a:ln>
                <a:gradFill rotWithShape="1">
                  <a:gsLst>
                    <a:gs pos="0">
                      <a:srgbClr val="FFE701"/>
                    </a:gs>
                    <a:gs pos="100000">
                      <a:srgbClr val="FE3E02"/>
                    </a:gs>
                  </a:gsLst>
                  <a:lin ang="5400000" scaled="1"/>
                </a:gradFill>
                <a:latin typeface=".VnTimeH"/>
              </a:rPr>
              <a:t>TRÂN TRỌNG c¸m ¬n !</a:t>
            </a:r>
          </a:p>
        </p:txBody>
      </p:sp>
      <p:sp>
        <p:nvSpPr>
          <p:cNvPr id="5" name="Slide Number Placeholder 4"/>
          <p:cNvSpPr>
            <a:spLocks noGrp="1"/>
          </p:cNvSpPr>
          <p:nvPr>
            <p:ph type="sldNum" sz="quarter" idx="12"/>
          </p:nvPr>
        </p:nvSpPr>
        <p:spPr/>
        <p:txBody>
          <a:bodyPr/>
          <a:lstStyle/>
          <a:p>
            <a:pPr>
              <a:defRPr/>
            </a:pPr>
            <a:fld id="{2B25C85F-753B-4365-BEF9-0CF157C9DD23}" type="slidenum">
              <a:rPr lang="en-US" smtClean="0"/>
              <a:pPr>
                <a:defRPr/>
              </a:pPr>
              <a:t>30</a:t>
            </a:fld>
            <a:endParaRPr lang="en-US"/>
          </a:p>
        </p:txBody>
      </p:sp>
    </p:spTree>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9155">
                                            <p:txEl>
                                              <p:pRg st="2" end="2"/>
                                            </p:txEl>
                                          </p:spTgt>
                                        </p:tgtEl>
                                        <p:attrNameLst>
                                          <p:attrName>style.visibility</p:attrName>
                                        </p:attrNameLst>
                                      </p:cBhvr>
                                      <p:to>
                                        <p:strVal val="visible"/>
                                      </p:to>
                                    </p:set>
                                    <p:animEffect transition="in" filter="fade">
                                      <p:cBhvr>
                                        <p:cTn id="7" dur="1000"/>
                                        <p:tgtEl>
                                          <p:spTgt spid="49155">
                                            <p:txEl>
                                              <p:pRg st="2" end="2"/>
                                            </p:txEl>
                                          </p:spTgt>
                                        </p:tgtEl>
                                      </p:cBhvr>
                                    </p:animEffect>
                                    <p:anim calcmode="lin" valueType="num">
                                      <p:cBhvr>
                                        <p:cTn id="8" dur="10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49155">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915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9155">
                                            <p:txEl>
                                              <p:pRg st="3" end="3"/>
                                            </p:txEl>
                                          </p:spTgt>
                                        </p:tgtEl>
                                        <p:attrNameLst>
                                          <p:attrName>style.visibility</p:attrName>
                                        </p:attrNameLst>
                                      </p:cBhvr>
                                      <p:to>
                                        <p:strVal val="visible"/>
                                      </p:to>
                                    </p:set>
                                    <p:animEffect transition="in" filter="fade">
                                      <p:cBhvr>
                                        <p:cTn id="15" dur="1000"/>
                                        <p:tgtEl>
                                          <p:spTgt spid="49155">
                                            <p:txEl>
                                              <p:pRg st="3" end="3"/>
                                            </p:txEl>
                                          </p:spTgt>
                                        </p:tgtEl>
                                      </p:cBhvr>
                                    </p:animEffect>
                                    <p:anim calcmode="lin" valueType="num">
                                      <p:cBhvr>
                                        <p:cTn id="16" dur="1000" fill="hold"/>
                                        <p:tgtEl>
                                          <p:spTgt spid="49155">
                                            <p:txEl>
                                              <p:pRg st="3" end="3"/>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49155">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4915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49156"/>
                                        </p:tgtEl>
                                        <p:attrNameLst>
                                          <p:attrName>style.visibility</p:attrName>
                                        </p:attrNameLst>
                                      </p:cBhvr>
                                      <p:to>
                                        <p:strVal val="visible"/>
                                      </p:to>
                                    </p:set>
                                    <p:anim calcmode="lin" valueType="num">
                                      <p:cBhvr additive="base">
                                        <p:cTn id="23" dur="500" fill="hold"/>
                                        <p:tgtEl>
                                          <p:spTgt spid="49156"/>
                                        </p:tgtEl>
                                        <p:attrNameLst>
                                          <p:attrName>ppt_x</p:attrName>
                                        </p:attrNameLst>
                                      </p:cBhvr>
                                      <p:tavLst>
                                        <p:tav tm="0">
                                          <p:val>
                                            <p:strVal val="0-#ppt_w/2"/>
                                          </p:val>
                                        </p:tav>
                                        <p:tav tm="100000">
                                          <p:val>
                                            <p:strVal val="#ppt_x"/>
                                          </p:val>
                                        </p:tav>
                                      </p:tavLst>
                                    </p:anim>
                                    <p:anim calcmode="lin" valueType="num">
                                      <p:cBhvr additive="base">
                                        <p:cTn id="24" dur="500" fill="hold"/>
                                        <p:tgtEl>
                                          <p:spTgt spid="491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P spid="4915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Content Placeholder 2"/>
          <p:cNvSpPr>
            <a:spLocks noGrp="1"/>
          </p:cNvSpPr>
          <p:nvPr>
            <p:ph idx="4294967295"/>
          </p:nvPr>
        </p:nvSpPr>
        <p:spPr>
          <a:xfrm>
            <a:off x="152400" y="228600"/>
            <a:ext cx="8763000" cy="6477000"/>
          </a:xfrm>
        </p:spPr>
        <p:txBody>
          <a:bodyPr/>
          <a:lstStyle/>
          <a:p>
            <a:pPr marL="609600" indent="-609600" algn="ctr" eaLnBrk="1" hangingPunct="1">
              <a:spcBef>
                <a:spcPct val="0"/>
              </a:spcBef>
              <a:buFontTx/>
              <a:buNone/>
            </a:pPr>
            <a:r>
              <a:rPr lang="en-US" sz="3600" b="1" smtClean="0">
                <a:solidFill>
                  <a:schemeClr val="hlink"/>
                </a:solidFill>
                <a:latin typeface="Times New Roman" pitchFamily="18" charset="0"/>
                <a:cs typeface="Times New Roman" pitchFamily="18" charset="0"/>
              </a:rPr>
              <a:t>MỤC ĐÍCH XÁC ĐỊNH CHỈ SỐ CCHC</a:t>
            </a:r>
            <a:endParaRPr lang="sv-SE" b="1" smtClean="0"/>
          </a:p>
          <a:p>
            <a:pPr marL="609600" indent="-609600" eaLnBrk="1" hangingPunct="1">
              <a:spcBef>
                <a:spcPct val="0"/>
              </a:spcBef>
              <a:buFontTx/>
              <a:buAutoNum type="arabicPeriod" startAt="3"/>
            </a:pPr>
            <a:r>
              <a:rPr lang="sv-SE" smtClean="0">
                <a:latin typeface="Times New Roman" pitchFamily="18" charset="0"/>
              </a:rPr>
              <a:t>Xác định các mặt mạnh, những hạn chế của các đơn vị trong công tác CCHC; từ đó đơn vị chủ động xây dựng mục tiêu, nhiệm vụ về CCHC cho phù hợp với yêu cầu chung của tỉnh; đề ra giải pháp khắc phục được những thiếu sót, hạn chế, góp phần nâng cao hiệu quả công tác cải cách hành chính trong các năm tiếp theo;</a:t>
            </a:r>
          </a:p>
          <a:p>
            <a:pPr marL="609600" indent="-609600" eaLnBrk="1" hangingPunct="1">
              <a:spcBef>
                <a:spcPct val="0"/>
              </a:spcBef>
              <a:buFontTx/>
              <a:buAutoNum type="arabicPeriod" startAt="3"/>
            </a:pPr>
            <a:r>
              <a:rPr lang="sv-SE" smtClean="0">
                <a:latin typeface="Times New Roman" pitchFamily="18" charset="0"/>
              </a:rPr>
              <a:t>Xác định Chỉ số CCHC đã góp phần nâng cao nhận thức của các cấp lãnh đạo, đội ngũ cán bộ, công chức về các chủ trương, chính sách, giải pháp về cải cách hành chính của Trung ương, Tỉnh ủy, UBND tỉnh.</a:t>
            </a:r>
            <a:r>
              <a:rPr lang="sv-SE" smtClean="0"/>
              <a:t> </a:t>
            </a:r>
            <a:endParaRPr lang="en-US" smtClean="0"/>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C0B14141-4335-43F7-81BE-24D7B3736644}" type="slidenum">
              <a:rPr lang="en-US" sz="1400" b="0" i="0">
                <a:latin typeface="+mn-lt"/>
                <a:cs typeface="+mn-cs"/>
              </a:rPr>
              <a:pPr algn="r">
                <a:defRPr/>
              </a:pPr>
              <a:t>4</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3"/>
          <p:cNvSpPr>
            <a:spLocks noGrp="1"/>
          </p:cNvSpPr>
          <p:nvPr>
            <p:ph type="title" idx="4294967295"/>
          </p:nvPr>
        </p:nvSpPr>
        <p:spPr>
          <a:xfrm>
            <a:off x="457200" y="274638"/>
            <a:ext cx="8229600" cy="868362"/>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ĐÁNH GIÁ, CHẤM ĐIỂM</a:t>
            </a:r>
            <a:endParaRPr lang="vi-VN" sz="3600" smtClean="0">
              <a:solidFill>
                <a:schemeClr val="hlink"/>
              </a:solidFill>
            </a:endParaRPr>
          </a:p>
        </p:txBody>
      </p:sp>
      <p:sp>
        <p:nvSpPr>
          <p:cNvPr id="51202" name="Content Placeholder 2"/>
          <p:cNvSpPr>
            <a:spLocks noGrp="1"/>
          </p:cNvSpPr>
          <p:nvPr>
            <p:ph idx="4294967295"/>
          </p:nvPr>
        </p:nvSpPr>
        <p:spPr>
          <a:xfrm>
            <a:off x="304800" y="1295400"/>
            <a:ext cx="8610600" cy="5181600"/>
          </a:xfrm>
        </p:spPr>
        <p:txBody>
          <a:bodyPr/>
          <a:lstStyle/>
          <a:p>
            <a:pPr marL="609600" indent="-609600" eaLnBrk="1" hangingPunct="1">
              <a:buFontTx/>
              <a:buAutoNum type="arabicPeriod"/>
            </a:pPr>
            <a:r>
              <a:rPr lang="vi-VN" sz="2800" b="1" smtClean="0">
                <a:latin typeface="Times New Roman" pitchFamily="18" charset="0"/>
                <a:cs typeface="Times New Roman" pitchFamily="18" charset="0"/>
              </a:rPr>
              <a:t>Tự đánh giá, chấm điểm của các</a:t>
            </a:r>
            <a:r>
              <a:rPr lang="en-US" sz="2800" b="1" smtClean="0">
                <a:latin typeface="Times New Roman" pitchFamily="18" charset="0"/>
                <a:cs typeface="Times New Roman" pitchFamily="18" charset="0"/>
              </a:rPr>
              <a:t> sở, ban ngành</a:t>
            </a:r>
            <a:endParaRPr lang="en-US" sz="2800" smtClean="0">
              <a:latin typeface="Times New Roman" pitchFamily="18" charset="0"/>
              <a:cs typeface="Times New Roman" pitchFamily="18" charset="0"/>
            </a:endParaRPr>
          </a:p>
          <a:p>
            <a:pPr marL="609600" indent="-609600" eaLnBrk="1" hangingPunct="1">
              <a:buFontTx/>
              <a:buNone/>
            </a:pPr>
            <a:r>
              <a:rPr lang="en-US" sz="2800" smtClean="0">
                <a:latin typeface="Times New Roman" pitchFamily="18" charset="0"/>
                <a:cs typeface="Times New Roman" pitchFamily="18" charset="0"/>
              </a:rPr>
              <a:t>	a) C</a:t>
            </a:r>
            <a:r>
              <a:rPr lang="vi-VN" sz="2800" smtClean="0">
                <a:latin typeface="Times New Roman" pitchFamily="18" charset="0"/>
                <a:cs typeface="Times New Roman" pitchFamily="18" charset="0"/>
              </a:rPr>
              <a:t>ác </a:t>
            </a:r>
            <a:r>
              <a:rPr lang="en-US" sz="2800" smtClean="0">
                <a:latin typeface="Times New Roman" pitchFamily="18" charset="0"/>
                <a:cs typeface="Times New Roman" pitchFamily="18" charset="0"/>
              </a:rPr>
              <a:t>cơ quan, đơn vị</a:t>
            </a:r>
            <a:r>
              <a:rPr lang="vi-VN" sz="2800" smtClean="0">
                <a:latin typeface="Times New Roman" pitchFamily="18" charset="0"/>
                <a:cs typeface="Times New Roman" pitchFamily="18" charset="0"/>
              </a:rPr>
              <a:t> tự đánh giá và cho điểm kết quả thực hiện nhiệm vụ </a:t>
            </a:r>
            <a:r>
              <a:rPr lang="en-US" sz="2800" smtClean="0">
                <a:latin typeface="Times New Roman" pitchFamily="18" charset="0"/>
                <a:cs typeface="Times New Roman" pitchFamily="18" charset="0"/>
              </a:rPr>
              <a:t>CCHC</a:t>
            </a:r>
            <a:r>
              <a:rPr lang="vi-VN" sz="2800" smtClean="0">
                <a:latin typeface="Times New Roman" pitchFamily="18" charset="0"/>
                <a:cs typeface="Times New Roman" pitchFamily="18" charset="0"/>
              </a:rPr>
              <a:t> theo các tiêu chí, tiêu chí thành phần được quy định trong Chỉ số CCHC</a:t>
            </a:r>
            <a:r>
              <a:rPr lang="en-US" sz="2800" smtClean="0">
                <a:latin typeface="Times New Roman" pitchFamily="18" charset="0"/>
                <a:cs typeface="Times New Roman" pitchFamily="18" charset="0"/>
              </a:rPr>
              <a:t> do UBND tỉnh ban hành và</a:t>
            </a:r>
            <a:r>
              <a:rPr lang="vi-VN" sz="2800" smtClean="0">
                <a:latin typeface="Times New Roman" pitchFamily="18" charset="0"/>
                <a:cs typeface="Times New Roman" pitchFamily="18" charset="0"/>
              </a:rPr>
              <a:t> hướng dẫn của </a:t>
            </a:r>
            <a:r>
              <a:rPr lang="en-US" sz="2800" smtClean="0">
                <a:latin typeface="Times New Roman" pitchFamily="18" charset="0"/>
                <a:cs typeface="Times New Roman" pitchFamily="18" charset="0"/>
              </a:rPr>
              <a:t>Sở </a:t>
            </a:r>
            <a:r>
              <a:rPr lang="vi-VN" sz="2800" smtClean="0">
                <a:latin typeface="Times New Roman" pitchFamily="18" charset="0"/>
                <a:cs typeface="Times New Roman" pitchFamily="18" charset="0"/>
              </a:rPr>
              <a:t>Nội vụ</a:t>
            </a:r>
            <a:r>
              <a:rPr lang="en-US" sz="2800" smtClean="0">
                <a:latin typeface="Times New Roman" pitchFamily="18" charset="0"/>
                <a:cs typeface="Times New Roman" pitchFamily="18" charset="0"/>
              </a:rPr>
              <a:t>.</a:t>
            </a:r>
          </a:p>
          <a:p>
            <a:pPr marL="609600" indent="-609600" eaLnBrk="1" hangingPunct="1">
              <a:buFontTx/>
              <a:buNone/>
            </a:pPr>
            <a:r>
              <a:rPr lang="en-US" sz="2800" smtClean="0">
                <a:latin typeface="Times New Roman" pitchFamily="18" charset="0"/>
                <a:cs typeface="Times New Roman" pitchFamily="18" charset="0"/>
              </a:rPr>
              <a:t>	b) </a:t>
            </a:r>
            <a:r>
              <a:rPr lang="vi-VN" sz="2800" smtClean="0">
                <a:latin typeface="Times New Roman" pitchFamily="18" charset="0"/>
              </a:rPr>
              <a:t>Việc tự đánh giá, chấm điểm của đơn vị bắt buộc phải có các tài liệu kiểm chứng kèm theo để xác định mức độ tin cậy của việc đánh giá, chấm điểm; đối với các </a:t>
            </a:r>
            <a:r>
              <a:rPr lang="nb-NO" sz="2800" smtClean="0">
                <a:latin typeface="Times New Roman" pitchFamily="18" charset="0"/>
              </a:rPr>
              <a:t>tiêu chí, tiêu chí thành phần không có tài liệu kiểm chứng hoặc </a:t>
            </a:r>
            <a:r>
              <a:rPr lang="vi-VN" sz="2800" smtClean="0">
                <a:latin typeface="Times New Roman" pitchFamily="18" charset="0"/>
              </a:rPr>
              <a:t>tài liệu kiểm chứng chưa thể hiện hết nội dung đánh giá, chấm điểm</a:t>
            </a:r>
            <a:r>
              <a:rPr lang="nb-NO" sz="2800" smtClean="0">
                <a:latin typeface="Times New Roman" pitchFamily="18" charset="0"/>
              </a:rPr>
              <a:t>, đơn vị phải có giải thích cụ thể bằng văn bản về cách đánh giá, tính điểm.</a:t>
            </a:r>
            <a:endParaRPr lang="en-US" sz="2800"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DE1DE0FA-DEBF-472C-966A-33CCD8092EC5}" type="slidenum">
              <a:rPr lang="en-US" sz="1400" b="0" i="0">
                <a:latin typeface="+mn-lt"/>
                <a:cs typeface="+mn-cs"/>
              </a:rPr>
              <a:pPr algn="r">
                <a:defRPr/>
              </a:pPr>
              <a:t>5</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3"/>
          <p:cNvSpPr>
            <a:spLocks noGrp="1"/>
          </p:cNvSpPr>
          <p:nvPr>
            <p:ph type="title" idx="4294967295"/>
          </p:nvPr>
        </p:nvSpPr>
        <p:spPr>
          <a:xfrm>
            <a:off x="457200" y="274638"/>
            <a:ext cx="8229600" cy="868362"/>
          </a:xfrm>
        </p:spPr>
        <p:txBody>
          <a:bodyPr/>
          <a:lstStyle/>
          <a:p>
            <a:pPr eaLnBrk="1" hangingPunct="1"/>
            <a:r>
              <a:rPr lang="en-US" sz="3600" b="1" smtClean="0">
                <a:solidFill>
                  <a:schemeClr val="hlink"/>
                </a:solidFill>
                <a:latin typeface="Times New Roman" pitchFamily="18" charset="0"/>
                <a:cs typeface="Times New Roman" pitchFamily="18" charset="0"/>
              </a:rPr>
              <a:t>PHƯƠNG PHÁP ĐÁNH GIÁ</a:t>
            </a:r>
            <a:endParaRPr lang="vi-VN" sz="3600" smtClean="0">
              <a:solidFill>
                <a:schemeClr val="hlink"/>
              </a:solidFill>
            </a:endParaRPr>
          </a:p>
        </p:txBody>
      </p:sp>
      <p:sp>
        <p:nvSpPr>
          <p:cNvPr id="52226" name="Content Placeholder 2"/>
          <p:cNvSpPr>
            <a:spLocks noGrp="1"/>
          </p:cNvSpPr>
          <p:nvPr>
            <p:ph idx="4294967295"/>
          </p:nvPr>
        </p:nvSpPr>
        <p:spPr>
          <a:xfrm>
            <a:off x="304800" y="1295400"/>
            <a:ext cx="8610600" cy="5181600"/>
          </a:xfrm>
        </p:spPr>
        <p:txBody>
          <a:bodyPr/>
          <a:lstStyle/>
          <a:p>
            <a:pPr marL="609600" indent="-609600" eaLnBrk="1" hangingPunct="1">
              <a:buFontTx/>
              <a:buAutoNum type="arabicPeriod"/>
            </a:pPr>
            <a:r>
              <a:rPr lang="vi-VN" sz="3000" b="1" smtClean="0">
                <a:latin typeface="Times New Roman" pitchFamily="18" charset="0"/>
                <a:cs typeface="Times New Roman" pitchFamily="18" charset="0"/>
              </a:rPr>
              <a:t>Tự đánh giá, chấm điểm của các</a:t>
            </a:r>
            <a:r>
              <a:rPr lang="en-US" sz="3000" b="1" smtClean="0">
                <a:latin typeface="Times New Roman" pitchFamily="18" charset="0"/>
                <a:cs typeface="Times New Roman" pitchFamily="18" charset="0"/>
              </a:rPr>
              <a:t> sở, ban ngành</a:t>
            </a:r>
            <a:r>
              <a:rPr lang="vi-VN" sz="3000" b="1" smtClean="0">
                <a:latin typeface="Times New Roman" pitchFamily="18" charset="0"/>
                <a:cs typeface="Times New Roman" pitchFamily="18" charset="0"/>
              </a:rPr>
              <a:t>:</a:t>
            </a:r>
            <a:r>
              <a:rPr lang="vi-VN" sz="3000" smtClean="0">
                <a:latin typeface="Times New Roman" pitchFamily="18" charset="0"/>
                <a:cs typeface="Times New Roman" pitchFamily="18" charset="0"/>
              </a:rPr>
              <a:t> </a:t>
            </a:r>
            <a:endParaRPr lang="en-US" sz="3000" smtClean="0">
              <a:latin typeface="Times New Roman" pitchFamily="18" charset="0"/>
              <a:cs typeface="Times New Roman" pitchFamily="18" charset="0"/>
            </a:endParaRPr>
          </a:p>
          <a:p>
            <a:pPr marL="609600" indent="-609600">
              <a:buFontTx/>
              <a:buNone/>
            </a:pPr>
            <a:r>
              <a:rPr lang="nb-NO" sz="3000" smtClean="0">
                <a:latin typeface="Times New Roman" pitchFamily="18" charset="0"/>
              </a:rPr>
              <a:t>	c) Thành phần tham gia tự đánh giá, chấm điểm: Việc tự đánh giá kết quả thực hiện công tác cải cách hành chính của các sở, ban, ngành phải có sự tham gia của </a:t>
            </a:r>
            <a:r>
              <a:rPr lang="nb-NO" sz="3000" b="1" i="1" u="sng" smtClean="0">
                <a:latin typeface="Times New Roman" pitchFamily="18" charset="0"/>
              </a:rPr>
              <a:t>Thủ trưởng đơn vị</a:t>
            </a:r>
            <a:r>
              <a:rPr lang="nb-NO" sz="3000" b="1" i="1" smtClean="0">
                <a:latin typeface="Times New Roman" pitchFamily="18" charset="0"/>
              </a:rPr>
              <a:t> và trưởng các phòng, ban chuyên môn liên quan. </a:t>
            </a:r>
            <a:r>
              <a:rPr lang="nb-NO" sz="3000" smtClean="0">
                <a:latin typeface="Times New Roman" pitchFamily="18" charset="0"/>
              </a:rPr>
              <a:t>Tùy theo đặt điểm, tình hình và để đảm bảo tính khách quan, Thủ trưởng đơn vị có thể mời thêm các thành phần khác cùng tham gia.</a:t>
            </a:r>
            <a:endParaRPr lang="en-US" sz="3000"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DA1C7991-CC56-47F1-AD16-5210A2671562}" type="slidenum">
              <a:rPr lang="en-US" sz="1400" b="0" i="0">
                <a:latin typeface="+mn-lt"/>
                <a:cs typeface="+mn-cs"/>
              </a:rPr>
              <a:pPr algn="r">
                <a:defRPr/>
              </a:pPr>
              <a:t>6</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3"/>
          <p:cNvSpPr>
            <a:spLocks noGrp="1"/>
          </p:cNvSpPr>
          <p:nvPr>
            <p:ph type="title" idx="4294967295"/>
          </p:nvPr>
        </p:nvSpPr>
        <p:spPr>
          <a:xfrm>
            <a:off x="457200" y="274638"/>
            <a:ext cx="8229600" cy="868362"/>
          </a:xfrm>
        </p:spPr>
        <p:txBody>
          <a:bodyPr/>
          <a:lstStyle/>
          <a:p>
            <a:pPr eaLnBrk="1" hangingPunct="1"/>
            <a:r>
              <a:rPr lang="en-US" sz="4000" b="1" smtClean="0">
                <a:solidFill>
                  <a:schemeClr val="hlink"/>
                </a:solidFill>
                <a:latin typeface="Times New Roman" pitchFamily="18" charset="0"/>
                <a:cs typeface="Times New Roman" pitchFamily="18" charset="0"/>
              </a:rPr>
              <a:t>PHƯƠNG PHÁP ĐÁNH GIÁ</a:t>
            </a:r>
            <a:endParaRPr lang="vi-VN" sz="4000" smtClean="0">
              <a:solidFill>
                <a:schemeClr val="hlink"/>
              </a:solidFill>
            </a:endParaRPr>
          </a:p>
        </p:txBody>
      </p:sp>
      <p:sp>
        <p:nvSpPr>
          <p:cNvPr id="53250" name="Content Placeholder 2"/>
          <p:cNvSpPr>
            <a:spLocks noGrp="1"/>
          </p:cNvSpPr>
          <p:nvPr>
            <p:ph idx="4294967295"/>
          </p:nvPr>
        </p:nvSpPr>
        <p:spPr>
          <a:xfrm>
            <a:off x="304800" y="1295400"/>
            <a:ext cx="8610600" cy="5181600"/>
          </a:xfrm>
        </p:spPr>
        <p:txBody>
          <a:bodyPr/>
          <a:lstStyle/>
          <a:p>
            <a:pPr marL="609600" indent="-609600" eaLnBrk="1" hangingPunct="1">
              <a:buFontTx/>
              <a:buNone/>
            </a:pPr>
            <a:r>
              <a:rPr lang="nb-NO" sz="3600" b="1" smtClean="0">
                <a:latin typeface="Times New Roman" pitchFamily="18" charset="0"/>
              </a:rPr>
              <a:t>2. Tổ chức thẩm định, đánh giá kết quả tự chấm điểm của các sở, ban, ngành</a:t>
            </a:r>
          </a:p>
          <a:p>
            <a:pPr marL="609600" indent="-609600" eaLnBrk="1" hangingPunct="1">
              <a:buFontTx/>
              <a:buNone/>
            </a:pPr>
            <a:r>
              <a:rPr lang="nb-NO" sz="3600" smtClean="0">
                <a:latin typeface="Times New Roman" pitchFamily="18" charset="0"/>
              </a:rPr>
              <a:t>	Văn phòng UBND tỉnh và các Sở: Nội vụ; Tư pháp; Tài chính; Thông tin và Truyền thông, Khoa học và Công nghệ sẽ thẩm định, thống nhất tham mưu UBND tỉnh đánh giá kết quả kết tự chấm điểm của các sở, ban, ngành.</a:t>
            </a:r>
          </a:p>
          <a:p>
            <a:pPr marL="609600" indent="-609600" eaLnBrk="1" hangingPunct="1">
              <a:buFontTx/>
              <a:buNone/>
            </a:pPr>
            <a:r>
              <a:rPr lang="nb-NO" sz="2800" smtClean="0">
                <a:latin typeface="Times New Roman" pitchFamily="18" charset="0"/>
              </a:rPr>
              <a:t>	</a:t>
            </a:r>
            <a:endParaRPr lang="en-US" sz="2800" smtClean="0"/>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1A5F5A12-EBB5-4CC9-A6D2-7C169D401C71}" type="slidenum">
              <a:rPr lang="en-US" sz="1400" b="0" i="0">
                <a:latin typeface="+mn-lt"/>
                <a:cs typeface="+mn-cs"/>
              </a:rPr>
              <a:pPr algn="r">
                <a:defRPr/>
              </a:pPr>
              <a:t>7</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4274" name="Content Placeholder 2"/>
          <p:cNvSpPr>
            <a:spLocks noGrp="1"/>
          </p:cNvSpPr>
          <p:nvPr>
            <p:ph idx="4294967295"/>
          </p:nvPr>
        </p:nvSpPr>
        <p:spPr>
          <a:xfrm>
            <a:off x="304800" y="838200"/>
            <a:ext cx="8610600" cy="5791200"/>
          </a:xfrm>
        </p:spPr>
        <p:txBody>
          <a:bodyPr/>
          <a:lstStyle/>
          <a:p>
            <a:pPr marL="609600" indent="-609600" eaLnBrk="1" hangingPunct="1">
              <a:buFontTx/>
              <a:buNone/>
            </a:pPr>
            <a:r>
              <a:rPr lang="en-US" b="1" smtClean="0">
                <a:latin typeface="Times New Roman" pitchFamily="18" charset="0"/>
              </a:rPr>
              <a:t>	</a:t>
            </a:r>
            <a:r>
              <a:rPr lang="en-US" sz="2800" b="1" smtClean="0">
                <a:latin typeface="Times New Roman" pitchFamily="18" charset="0"/>
              </a:rPr>
              <a:t>- </a:t>
            </a:r>
            <a:r>
              <a:rPr lang="vi-VN" sz="2800" b="1" smtClean="0">
                <a:latin typeface="Times New Roman" pitchFamily="18" charset="0"/>
              </a:rPr>
              <a:t>TCTP 1.1.2:</a:t>
            </a:r>
            <a:r>
              <a:rPr lang="vi-VN" sz="2800" smtClean="0">
                <a:latin typeface="Times New Roman" pitchFamily="18" charset="0"/>
              </a:rPr>
              <a:t> </a:t>
            </a:r>
            <a:r>
              <a:rPr lang="en-US" sz="2800" smtClean="0">
                <a:latin typeface="Times New Roman" pitchFamily="18" charset="0"/>
              </a:rPr>
              <a:t>Một nhiệm vụ </a:t>
            </a:r>
            <a:r>
              <a:rPr lang="en-US" sz="2800" b="1" i="1" smtClean="0">
                <a:latin typeface="Times New Roman" pitchFamily="18" charset="0"/>
              </a:rPr>
              <a:t>trọng tâm</a:t>
            </a:r>
            <a:r>
              <a:rPr lang="en-US" sz="2800" smtClean="0">
                <a:latin typeface="Times New Roman" pitchFamily="18" charset="0"/>
              </a:rPr>
              <a:t> </a:t>
            </a:r>
            <a:r>
              <a:rPr lang="vi-VN" sz="2800" smtClean="0">
                <a:latin typeface="Times New Roman" pitchFamily="18" charset="0"/>
              </a:rPr>
              <a:t>trong kế hoạch CCHC của đơn vị được xác định đầy đủ theo 6 lĩnh vực </a:t>
            </a:r>
            <a:r>
              <a:rPr lang="en-US" sz="2800" smtClean="0">
                <a:latin typeface="Times New Roman" pitchFamily="18" charset="0"/>
              </a:rPr>
              <a:t>CCHC</a:t>
            </a:r>
            <a:r>
              <a:rPr lang="vi-VN" sz="2800" smtClean="0">
                <a:latin typeface="Times New Roman" pitchFamily="18" charset="0"/>
              </a:rPr>
              <a:t> trong Chương trình </a:t>
            </a:r>
            <a:r>
              <a:rPr lang="en-US" sz="2800" smtClean="0">
                <a:latin typeface="Times New Roman" pitchFamily="18" charset="0"/>
              </a:rPr>
              <a:t>CCHC</a:t>
            </a:r>
            <a:r>
              <a:rPr lang="vi-VN" sz="2800" smtClean="0">
                <a:latin typeface="Times New Roman" pitchFamily="18" charset="0"/>
              </a:rPr>
              <a:t> giai đoạn 2011-2020 và kế hoạch CCHC hàng năm của UBND tỉnh</a:t>
            </a:r>
            <a:r>
              <a:rPr lang="en-US" sz="2800" smtClean="0">
                <a:latin typeface="Times New Roman" pitchFamily="18" charset="0"/>
              </a:rPr>
              <a:t>: </a:t>
            </a:r>
            <a:r>
              <a:rPr lang="en-US" sz="2800" i="1" smtClean="0">
                <a:latin typeface="Times New Roman" pitchFamily="18" charset="0"/>
              </a:rPr>
              <a:t>(1) Cải cách TTHC</a:t>
            </a:r>
            <a:r>
              <a:rPr lang="en-US" sz="2800" smtClean="0">
                <a:latin typeface="Times New Roman" pitchFamily="18" charset="0"/>
              </a:rPr>
              <a:t>: Kiểm soát TTHC (rà soát, điều chỉnh bổ sung Bộ TTHC thuộc thẩm quyền quản lý); triển khai cơ chế một cửa, một cửa liên thông hiện đại. </a:t>
            </a:r>
            <a:r>
              <a:rPr lang="en-US" sz="2800" i="1" smtClean="0">
                <a:latin typeface="Times New Roman" pitchFamily="18" charset="0"/>
              </a:rPr>
              <a:t>(2) Xây dựng và nâng cao chất lượng đội ngũ CBCC</a:t>
            </a:r>
            <a:r>
              <a:rPr lang="en-US" sz="2800" smtClean="0">
                <a:latin typeface="Times New Roman" pitchFamily="18" charset="0"/>
              </a:rPr>
              <a:t>: Bố trí theo quy định vị trí việc làm, ngạch công chức, chức danh nghề nghiệp của viên chức; Triển khai đề án cải cách chế độ công chức, công vụ (thanh tra, kiểm tra chấp hành kỷ luật, kỷ cương hành chính); đào tạo bồi dưỡng CBCCVC;</a:t>
            </a:r>
          </a:p>
          <a:p>
            <a:pPr marL="609600" indent="-609600" eaLnBrk="1" hangingPunct="1">
              <a:buFontTx/>
              <a:buNone/>
            </a:pPr>
            <a:endParaRPr lang="en-US" sz="2800" smtClean="0">
              <a:latin typeface="Times New Roman" pitchFamily="18" charset="0"/>
            </a:endParaRPr>
          </a:p>
          <a:p>
            <a:pPr marL="609600" indent="-609600" eaLnBrk="1" hangingPunct="1">
              <a:buFontTx/>
              <a:buNone/>
            </a:pPr>
            <a:r>
              <a:rPr lang="en-US"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24BB7816-3673-4B56-AF0B-248FC335A4DB}" type="slidenum">
              <a:rPr lang="en-US" sz="1400" b="0" i="0">
                <a:latin typeface="+mn-lt"/>
                <a:cs typeface="+mn-cs"/>
              </a:rPr>
              <a:pPr algn="r">
                <a:defRPr/>
              </a:pPr>
              <a:t>8</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5298" name="Content Placeholder 2"/>
          <p:cNvSpPr>
            <a:spLocks noGrp="1"/>
          </p:cNvSpPr>
          <p:nvPr>
            <p:ph idx="4294967295"/>
          </p:nvPr>
        </p:nvSpPr>
        <p:spPr>
          <a:xfrm>
            <a:off x="304800" y="990600"/>
            <a:ext cx="8610600" cy="5638800"/>
          </a:xfrm>
        </p:spPr>
        <p:txBody>
          <a:bodyPr/>
          <a:lstStyle/>
          <a:p>
            <a:pPr marL="609600" indent="-609600" eaLnBrk="1" hangingPunct="1">
              <a:buFontTx/>
              <a:buNone/>
            </a:pPr>
            <a:r>
              <a:rPr lang="en-US" b="1" smtClean="0">
                <a:latin typeface="Times New Roman" pitchFamily="18" charset="0"/>
              </a:rPr>
              <a:t>	- </a:t>
            </a:r>
            <a:r>
              <a:rPr lang="vi-VN" b="1" smtClean="0">
                <a:latin typeface="Times New Roman" pitchFamily="18" charset="0"/>
              </a:rPr>
              <a:t>TCTP 1.1.2:</a:t>
            </a:r>
            <a:r>
              <a:rPr lang="vi-VN" smtClean="0">
                <a:latin typeface="Times New Roman" pitchFamily="18" charset="0"/>
              </a:rPr>
              <a:t> </a:t>
            </a:r>
            <a:r>
              <a:rPr lang="en-US" smtClean="0">
                <a:latin typeface="Times New Roman" pitchFamily="18" charset="0"/>
              </a:rPr>
              <a:t>Một nhiệm vụ </a:t>
            </a:r>
            <a:r>
              <a:rPr lang="en-US" b="1" i="1" smtClean="0">
                <a:latin typeface="Times New Roman" pitchFamily="18" charset="0"/>
              </a:rPr>
              <a:t>trọng tâm</a:t>
            </a:r>
            <a:r>
              <a:rPr lang="en-US" smtClean="0">
                <a:latin typeface="Times New Roman" pitchFamily="18" charset="0"/>
              </a:rPr>
              <a:t>:</a:t>
            </a:r>
          </a:p>
          <a:p>
            <a:pPr marL="609600" indent="-609600" eaLnBrk="1" hangingPunct="1">
              <a:buFontTx/>
              <a:buNone/>
            </a:pPr>
            <a:r>
              <a:rPr lang="en-US" smtClean="0">
                <a:latin typeface="Times New Roman" pitchFamily="18" charset="0"/>
              </a:rPr>
              <a:t>		</a:t>
            </a:r>
            <a:r>
              <a:rPr lang="en-US" i="1" smtClean="0">
                <a:latin typeface="Times New Roman" pitchFamily="18" charset="0"/>
              </a:rPr>
              <a:t>(3) Hiện đại hóa nền hành chính:</a:t>
            </a:r>
            <a:r>
              <a:rPr lang="en-US" smtClean="0">
                <a:latin typeface="Times New Roman" pitchFamily="18" charset="0"/>
              </a:rPr>
              <a:t> Kế hoạch ứng dụng công nghệ thông tin; tỷ lệ trao đổi văn bản điện tử giữa các cơ quan hành chính; dịch vụ công trực tuyến mức độ 1, 2 và 3, 4; </a:t>
            </a:r>
          </a:p>
          <a:p>
            <a:pPr marL="609600" indent="-609600" eaLnBrk="1" hangingPunct="1">
              <a:buFontTx/>
              <a:buNone/>
            </a:pPr>
            <a:r>
              <a:rPr lang="en-US" smtClean="0">
                <a:latin typeface="Times New Roman" pitchFamily="18" charset="0"/>
              </a:rPr>
              <a:t>		</a:t>
            </a:r>
            <a:r>
              <a:rPr lang="en-US" i="1" smtClean="0">
                <a:latin typeface="Times New Roman" pitchFamily="18" charset="0"/>
              </a:rPr>
              <a:t>(4) Về kinh phí</a:t>
            </a:r>
            <a:r>
              <a:rPr lang="en-US" smtClean="0">
                <a:latin typeface="Times New Roman" pitchFamily="18" charset="0"/>
              </a:rPr>
              <a:t>: Trong kế hoạch cải cách hành chính phải có dự toán kinh phí để thực hiện.</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F2855D1C-DAA7-4D97-B822-4DC95B64E7CD}" type="slidenum">
              <a:rPr lang="en-US" sz="1400" b="0" i="0">
                <a:latin typeface="+mn-lt"/>
                <a:cs typeface="+mn-cs"/>
              </a:rPr>
              <a:pPr algn="r">
                <a:defRPr/>
              </a:pPr>
              <a:t>9</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H"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H"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bab956b1f44ef9d173162e10f4b27789">
  <xsd:schema xmlns:xsd="http://www.w3.org/2001/XMLSchema" xmlns:xs="http://www.w3.org/2001/XMLSchema" xmlns:p="http://schemas.microsoft.com/office/2006/metadata/properties" targetNamespace="http://schemas.microsoft.com/office/2006/metadata/properties" ma:root="true" ma:fieldsID="16eaa9825d2fedb5a83ac41ebe86c43c">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9B7B1A-7D36-413A-B8DD-DFBCD659EFD2}"/>
</file>

<file path=customXml/itemProps2.xml><?xml version="1.0" encoding="utf-8"?>
<ds:datastoreItem xmlns:ds="http://schemas.openxmlformats.org/officeDocument/2006/customXml" ds:itemID="{572472A8-0E0D-4D53-8150-319DB1B2C1B9}"/>
</file>

<file path=customXml/itemProps3.xml><?xml version="1.0" encoding="utf-8"?>
<ds:datastoreItem xmlns:ds="http://schemas.openxmlformats.org/officeDocument/2006/customXml" ds:itemID="{48A40502-1359-4DBA-970C-0681EB5E9EBD}"/>
</file>

<file path=docProps/app.xml><?xml version="1.0" encoding="utf-8"?>
<Properties xmlns="http://schemas.openxmlformats.org/officeDocument/2006/extended-properties" xmlns:vt="http://schemas.openxmlformats.org/officeDocument/2006/docPropsVTypes">
  <TotalTime>4445</TotalTime>
  <Words>2736</Words>
  <Application>Microsoft Office PowerPoint</Application>
  <PresentationFormat>On-screen Show (4:3)</PresentationFormat>
  <Paragraphs>182</Paragraphs>
  <Slides>30</Slides>
  <Notes>0</Notes>
  <HiddenSlides>0</HiddenSlides>
  <MMClips>0</MMClips>
  <ScaleCrop>false</ScaleCrop>
  <HeadingPairs>
    <vt:vector size="8" baseType="variant">
      <vt:variant>
        <vt:lpstr>Fonts Used</vt:lpstr>
      </vt:variant>
      <vt:variant>
        <vt:i4>5</vt:i4>
      </vt:variant>
      <vt:variant>
        <vt:lpstr>Design Template</vt:lpstr>
      </vt:variant>
      <vt:variant>
        <vt:i4>1</vt:i4>
      </vt:variant>
      <vt:variant>
        <vt:lpstr>Embedded OLE Servers</vt:lpstr>
      </vt:variant>
      <vt:variant>
        <vt:i4>1</vt:i4>
      </vt:variant>
      <vt:variant>
        <vt:lpstr>Slide Titles</vt:lpstr>
      </vt:variant>
      <vt:variant>
        <vt:i4>30</vt:i4>
      </vt:variant>
    </vt:vector>
  </HeadingPairs>
  <TitlesOfParts>
    <vt:vector size="37" baseType="lpstr">
      <vt:lpstr>.VnTimeH</vt:lpstr>
      <vt:lpstr>Arial</vt:lpstr>
      <vt:lpstr>Times New Roman</vt:lpstr>
      <vt:lpstr>굴림</vt:lpstr>
      <vt:lpstr>Wingdings</vt:lpstr>
      <vt:lpstr>Default Design</vt:lpstr>
      <vt:lpstr>Clip</vt:lpstr>
      <vt:lpstr>XÁC ĐỊNH CHỈ SỐ CCHC CỦA CÁC SỞ, BAN, NGÀNH CỦA TỈNH ĐỒNG NAI (Hội nghị, tháng 12/2015)</vt:lpstr>
      <vt:lpstr>Slide 2</vt:lpstr>
      <vt:lpstr>Slide 3</vt:lpstr>
      <vt:lpstr>Slide 4</vt:lpstr>
      <vt:lpstr>PHƯƠNG PHÁP TỰ ĐÁNH GIÁ, CHẤM ĐIỂM</vt:lpstr>
      <vt:lpstr>PHƯƠNG PHÁP ĐÁNH GIÁ</vt:lpstr>
      <vt:lpstr>PHƯƠNG PHÁP ĐÁNH GIÁ</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THỜI GIAN THỰC HIỆN</vt:lpstr>
      <vt:lpstr>Slide 30</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Häc viÖn chÝnh trÞ khu vùc I Khoa X©y dùng §¶ng *****   Häc thuyÕt M¸c – Lªnin VÒ §¶ng céng s¶n ------   TiÕn sÜ NguyÔn Xu©n Ph­¬ng Tr­ëng Khoa X©y dùng §¶ng</dc:title>
  <dc:creator>tt</dc:creator>
  <cp:lastModifiedBy>Nguyễn Hồng Sơn</cp:lastModifiedBy>
  <cp:revision>288</cp:revision>
  <dcterms:created xsi:type="dcterms:W3CDTF">2005-09-04T15:54:00Z</dcterms:created>
  <dcterms:modified xsi:type="dcterms:W3CDTF">2015-12-29T09:15:24Z</dcterms:modified>
</cp:coreProperties>
</file>